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Alexandria Light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Bebas Neue"/>
      <p:regular r:id="rId45"/>
    </p:embeddedFont>
    <p:embeddedFont>
      <p:font typeface="Alexandria"/>
      <p:regular r:id="rId46"/>
      <p:bold r:id="rId47"/>
    </p:embeddedFont>
    <p:embeddedFont>
      <p:font typeface="Albert Sans"/>
      <p:regular r:id="rId48"/>
      <p:bold r:id="rId49"/>
      <p:italic r:id="rId50"/>
      <p:boldItalic r:id="rId51"/>
    </p:embeddedFont>
    <p:embeddedFont>
      <p:font typeface="PT Sans"/>
      <p:regular r:id="rId52"/>
      <p:bold r:id="rId53"/>
      <p:italic r:id="rId54"/>
      <p:boldItalic r:id="rId55"/>
    </p:embeddedFont>
    <p:embeddedFont>
      <p:font typeface="DM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0" roundtripDataSignature="AMtx7mhWtdYA8kCCtHyn2uM3OthoPWhX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Alexandria-regular.fntdata"/><Relationship Id="rId45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lbertSans-regular.fntdata"/><Relationship Id="rId47" Type="http://schemas.openxmlformats.org/officeDocument/2006/relationships/font" Target="fonts/Alexandria-bold.fntdata"/><Relationship Id="rId49" Type="http://schemas.openxmlformats.org/officeDocument/2006/relationships/font" Target="fonts/Alber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AlexandriaLight-regular.fntdata"/><Relationship Id="rId34" Type="http://schemas.openxmlformats.org/officeDocument/2006/relationships/slide" Target="slides/slide30.xml"/><Relationship Id="rId37" Type="http://schemas.openxmlformats.org/officeDocument/2006/relationships/font" Target="fonts/Roboto-regular.fntdata"/><Relationship Id="rId36" Type="http://schemas.openxmlformats.org/officeDocument/2006/relationships/font" Target="fonts/AlexandriaLight-bold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customschemas.google.com/relationships/presentationmetadata" Target="meta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AlbertSans-boldItalic.fntdata"/><Relationship Id="rId50" Type="http://schemas.openxmlformats.org/officeDocument/2006/relationships/font" Target="fonts/AlbertSans-italic.fntdata"/><Relationship Id="rId53" Type="http://schemas.openxmlformats.org/officeDocument/2006/relationships/font" Target="fonts/PTSans-bold.fntdata"/><Relationship Id="rId52" Type="http://schemas.openxmlformats.org/officeDocument/2006/relationships/font" Target="fonts/PTSans-regular.fntdata"/><Relationship Id="rId11" Type="http://schemas.openxmlformats.org/officeDocument/2006/relationships/slide" Target="slides/slide7.xml"/><Relationship Id="rId55" Type="http://schemas.openxmlformats.org/officeDocument/2006/relationships/font" Target="fonts/PTSans-boldItalic.fntdata"/><Relationship Id="rId10" Type="http://schemas.openxmlformats.org/officeDocument/2006/relationships/slide" Target="slides/slide6.xml"/><Relationship Id="rId54" Type="http://schemas.openxmlformats.org/officeDocument/2006/relationships/font" Target="fonts/PTSans-italic.fntdata"/><Relationship Id="rId13" Type="http://schemas.openxmlformats.org/officeDocument/2006/relationships/slide" Target="slides/slide9.xml"/><Relationship Id="rId57" Type="http://schemas.openxmlformats.org/officeDocument/2006/relationships/font" Target="fonts/DMSans-bold.fntdata"/><Relationship Id="rId12" Type="http://schemas.openxmlformats.org/officeDocument/2006/relationships/slide" Target="slides/slide8.xml"/><Relationship Id="rId56" Type="http://schemas.openxmlformats.org/officeDocument/2006/relationships/font" Target="fonts/DMSans-regular.fntdata"/><Relationship Id="rId15" Type="http://schemas.openxmlformats.org/officeDocument/2006/relationships/slide" Target="slides/slide11.xml"/><Relationship Id="rId59" Type="http://schemas.openxmlformats.org/officeDocument/2006/relationships/font" Target="fonts/DMSans-boldItalic.fntdata"/><Relationship Id="rId14" Type="http://schemas.openxmlformats.org/officeDocument/2006/relationships/slide" Target="slides/slide10.xml"/><Relationship Id="rId58" Type="http://schemas.openxmlformats.org/officeDocument/2006/relationships/font" Target="fonts/DM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e12a4f083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0e12a4f0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db1dea297_1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0db1dea297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e1c6a71a7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0e1c6a71a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db1dea297_1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0db1dea297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db1dea297_1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0db1dea29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db1dea297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30db1dea29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e1c6a71a7_6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0e1c6a71a7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e12ade4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e12ade4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e12ade47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0e12ade47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e1c6a71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0e1c6a71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e15be32f0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0e15be32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e1c6a71a7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30e1c6a71a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0db1dea297_1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0db1dea297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0db1dea297_1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0db1dea297_1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0e12a4f0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0e12a4f0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6"/>
          <p:cNvPicPr preferRelativeResize="0"/>
          <p:nvPr/>
        </p:nvPicPr>
        <p:blipFill rotWithShape="1">
          <a:blip r:embed="rId2">
            <a:alphaModFix/>
          </a:blip>
          <a:srcRect b="0" l="14955" r="14962" t="0"/>
          <a:stretch/>
        </p:blipFill>
        <p:spPr>
          <a:xfrm flipH="1">
            <a:off x="6264423" y="122829"/>
            <a:ext cx="28795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56"/>
          <p:cNvSpPr txBox="1"/>
          <p:nvPr>
            <p:ph type="ctrTitle"/>
          </p:nvPr>
        </p:nvSpPr>
        <p:spPr>
          <a:xfrm>
            <a:off x="715100" y="896200"/>
            <a:ext cx="4191600" cy="30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56"/>
          <p:cNvSpPr txBox="1"/>
          <p:nvPr>
            <p:ph idx="1" type="subTitle"/>
          </p:nvPr>
        </p:nvSpPr>
        <p:spPr>
          <a:xfrm>
            <a:off x="715100" y="3946791"/>
            <a:ext cx="27999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56"/>
          <p:cNvSpPr/>
          <p:nvPr>
            <p:ph idx="2" type="pic"/>
          </p:nvPr>
        </p:nvSpPr>
        <p:spPr>
          <a:xfrm>
            <a:off x="5568700" y="385600"/>
            <a:ext cx="2860200" cy="406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5"/>
          <p:cNvSpPr txBox="1"/>
          <p:nvPr>
            <p:ph type="title"/>
          </p:nvPr>
        </p:nvSpPr>
        <p:spPr>
          <a:xfrm>
            <a:off x="713225" y="594849"/>
            <a:ext cx="3840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65"/>
          <p:cNvSpPr txBox="1"/>
          <p:nvPr>
            <p:ph idx="1" type="subTitle"/>
          </p:nvPr>
        </p:nvSpPr>
        <p:spPr>
          <a:xfrm>
            <a:off x="713225" y="1267139"/>
            <a:ext cx="384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2" name="Google Shape;72;p65"/>
          <p:cNvSpPr txBox="1"/>
          <p:nvPr>
            <p:ph idx="2" type="title"/>
          </p:nvPr>
        </p:nvSpPr>
        <p:spPr>
          <a:xfrm>
            <a:off x="713225" y="2053230"/>
            <a:ext cx="3840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65"/>
          <p:cNvSpPr txBox="1"/>
          <p:nvPr>
            <p:ph idx="3" type="subTitle"/>
          </p:nvPr>
        </p:nvSpPr>
        <p:spPr>
          <a:xfrm>
            <a:off x="713225" y="2725519"/>
            <a:ext cx="384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4" name="Google Shape;74;p65"/>
          <p:cNvSpPr txBox="1"/>
          <p:nvPr>
            <p:ph idx="4" type="title"/>
          </p:nvPr>
        </p:nvSpPr>
        <p:spPr>
          <a:xfrm>
            <a:off x="713225" y="3510674"/>
            <a:ext cx="3840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65"/>
          <p:cNvSpPr txBox="1"/>
          <p:nvPr>
            <p:ph idx="5" type="subTitle"/>
          </p:nvPr>
        </p:nvSpPr>
        <p:spPr>
          <a:xfrm>
            <a:off x="713225" y="4182964"/>
            <a:ext cx="384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6" name="Google Shape;76;p65"/>
          <p:cNvSpPr/>
          <p:nvPr>
            <p:ph idx="6" type="pic"/>
          </p:nvPr>
        </p:nvSpPr>
        <p:spPr>
          <a:xfrm>
            <a:off x="5419750" y="0"/>
            <a:ext cx="3724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66"/>
          <p:cNvSpPr txBox="1"/>
          <p:nvPr>
            <p:ph type="title"/>
          </p:nvPr>
        </p:nvSpPr>
        <p:spPr>
          <a:xfrm>
            <a:off x="5202425" y="539500"/>
            <a:ext cx="3228300" cy="88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7"/>
          <p:cNvSpPr txBox="1"/>
          <p:nvPr>
            <p:ph type="title"/>
          </p:nvPr>
        </p:nvSpPr>
        <p:spPr>
          <a:xfrm>
            <a:off x="720000" y="445025"/>
            <a:ext cx="77040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2" name="Google Shape;82;p67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67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68"/>
          <p:cNvSpPr txBox="1"/>
          <p:nvPr>
            <p:ph idx="1" type="subTitle"/>
          </p:nvPr>
        </p:nvSpPr>
        <p:spPr>
          <a:xfrm>
            <a:off x="713225" y="2906056"/>
            <a:ext cx="246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8"/>
          <p:cNvSpPr txBox="1"/>
          <p:nvPr>
            <p:ph idx="2" type="subTitle"/>
          </p:nvPr>
        </p:nvSpPr>
        <p:spPr>
          <a:xfrm>
            <a:off x="3337503" y="2906070"/>
            <a:ext cx="246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8"/>
          <p:cNvSpPr txBox="1"/>
          <p:nvPr>
            <p:ph idx="3" type="subTitle"/>
          </p:nvPr>
        </p:nvSpPr>
        <p:spPr>
          <a:xfrm>
            <a:off x="5961773" y="2906070"/>
            <a:ext cx="246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8"/>
          <p:cNvSpPr txBox="1"/>
          <p:nvPr>
            <p:ph idx="4" type="subTitle"/>
          </p:nvPr>
        </p:nvSpPr>
        <p:spPr>
          <a:xfrm>
            <a:off x="713225" y="2602550"/>
            <a:ext cx="2469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68"/>
          <p:cNvSpPr txBox="1"/>
          <p:nvPr>
            <p:ph idx="5" type="subTitle"/>
          </p:nvPr>
        </p:nvSpPr>
        <p:spPr>
          <a:xfrm>
            <a:off x="3337497" y="2602550"/>
            <a:ext cx="2469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68"/>
          <p:cNvSpPr txBox="1"/>
          <p:nvPr>
            <p:ph idx="6" type="subTitle"/>
          </p:nvPr>
        </p:nvSpPr>
        <p:spPr>
          <a:xfrm>
            <a:off x="5961765" y="2602550"/>
            <a:ext cx="2469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92" name="Google Shape;92;p68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68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69"/>
          <p:cNvSpPr txBox="1"/>
          <p:nvPr>
            <p:ph idx="1" type="subTitle"/>
          </p:nvPr>
        </p:nvSpPr>
        <p:spPr>
          <a:xfrm>
            <a:off x="1114552" y="21783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9"/>
          <p:cNvSpPr txBox="1"/>
          <p:nvPr>
            <p:ph idx="2" type="subTitle"/>
          </p:nvPr>
        </p:nvSpPr>
        <p:spPr>
          <a:xfrm>
            <a:off x="3584400" y="21783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9"/>
          <p:cNvSpPr txBox="1"/>
          <p:nvPr>
            <p:ph idx="3" type="subTitle"/>
          </p:nvPr>
        </p:nvSpPr>
        <p:spPr>
          <a:xfrm>
            <a:off x="1114552" y="396930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9"/>
          <p:cNvSpPr txBox="1"/>
          <p:nvPr>
            <p:ph idx="4" type="subTitle"/>
          </p:nvPr>
        </p:nvSpPr>
        <p:spPr>
          <a:xfrm>
            <a:off x="3584400" y="396930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 txBox="1"/>
          <p:nvPr>
            <p:ph idx="5" type="subTitle"/>
          </p:nvPr>
        </p:nvSpPr>
        <p:spPr>
          <a:xfrm>
            <a:off x="6055748" y="2178325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9"/>
          <p:cNvSpPr txBox="1"/>
          <p:nvPr>
            <p:ph idx="6" type="subTitle"/>
          </p:nvPr>
        </p:nvSpPr>
        <p:spPr>
          <a:xfrm>
            <a:off x="6054248" y="3969300"/>
            <a:ext cx="197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9"/>
          <p:cNvSpPr txBox="1"/>
          <p:nvPr>
            <p:ph idx="7" type="subTitle"/>
          </p:nvPr>
        </p:nvSpPr>
        <p:spPr>
          <a:xfrm>
            <a:off x="1113052" y="1873524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69"/>
          <p:cNvSpPr txBox="1"/>
          <p:nvPr>
            <p:ph idx="8" type="subTitle"/>
          </p:nvPr>
        </p:nvSpPr>
        <p:spPr>
          <a:xfrm>
            <a:off x="3582900" y="1873524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69"/>
          <p:cNvSpPr txBox="1"/>
          <p:nvPr>
            <p:ph idx="9" type="subTitle"/>
          </p:nvPr>
        </p:nvSpPr>
        <p:spPr>
          <a:xfrm>
            <a:off x="6052748" y="1873524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69"/>
          <p:cNvSpPr txBox="1"/>
          <p:nvPr>
            <p:ph idx="13" type="subTitle"/>
          </p:nvPr>
        </p:nvSpPr>
        <p:spPr>
          <a:xfrm>
            <a:off x="1113052" y="366450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69"/>
          <p:cNvSpPr txBox="1"/>
          <p:nvPr>
            <p:ph idx="14" type="subTitle"/>
          </p:nvPr>
        </p:nvSpPr>
        <p:spPr>
          <a:xfrm>
            <a:off x="3582900" y="366450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69"/>
          <p:cNvSpPr txBox="1"/>
          <p:nvPr>
            <p:ph idx="15" type="subTitle"/>
          </p:nvPr>
        </p:nvSpPr>
        <p:spPr>
          <a:xfrm>
            <a:off x="6052748" y="3664500"/>
            <a:ext cx="197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0"/>
          <p:cNvSpPr txBox="1"/>
          <p:nvPr>
            <p:ph type="title"/>
          </p:nvPr>
        </p:nvSpPr>
        <p:spPr>
          <a:xfrm>
            <a:off x="720000" y="445025"/>
            <a:ext cx="571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1" type="body"/>
          </p:nvPr>
        </p:nvSpPr>
        <p:spPr>
          <a:xfrm>
            <a:off x="720000" y="1215750"/>
            <a:ext cx="57141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Lato Light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1" name="Google Shape;111;p70"/>
          <p:cNvSpPr/>
          <p:nvPr>
            <p:ph idx="2" type="pic"/>
          </p:nvPr>
        </p:nvSpPr>
        <p:spPr>
          <a:xfrm>
            <a:off x="6433975" y="0"/>
            <a:ext cx="2709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4" name="Google Shape;114;p71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71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2"/>
          <p:cNvSpPr txBox="1"/>
          <p:nvPr>
            <p:ph type="title"/>
          </p:nvPr>
        </p:nvSpPr>
        <p:spPr>
          <a:xfrm>
            <a:off x="4869400" y="445025"/>
            <a:ext cx="355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72"/>
          <p:cNvSpPr txBox="1"/>
          <p:nvPr>
            <p:ph idx="1" type="subTitle"/>
          </p:nvPr>
        </p:nvSpPr>
        <p:spPr>
          <a:xfrm>
            <a:off x="5413380" y="1689775"/>
            <a:ext cx="3017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2"/>
          <p:cNvSpPr txBox="1"/>
          <p:nvPr>
            <p:ph idx="2" type="subTitle"/>
          </p:nvPr>
        </p:nvSpPr>
        <p:spPr>
          <a:xfrm>
            <a:off x="5413375" y="2871875"/>
            <a:ext cx="3017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2"/>
          <p:cNvSpPr txBox="1"/>
          <p:nvPr>
            <p:ph idx="3" type="subTitle"/>
          </p:nvPr>
        </p:nvSpPr>
        <p:spPr>
          <a:xfrm>
            <a:off x="5413379" y="4053975"/>
            <a:ext cx="3017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2"/>
          <p:cNvSpPr txBox="1"/>
          <p:nvPr>
            <p:ph idx="4" type="subTitle"/>
          </p:nvPr>
        </p:nvSpPr>
        <p:spPr>
          <a:xfrm>
            <a:off x="5413380" y="1384975"/>
            <a:ext cx="301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72"/>
          <p:cNvSpPr txBox="1"/>
          <p:nvPr>
            <p:ph idx="5" type="subTitle"/>
          </p:nvPr>
        </p:nvSpPr>
        <p:spPr>
          <a:xfrm>
            <a:off x="5413375" y="2567075"/>
            <a:ext cx="301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72"/>
          <p:cNvSpPr txBox="1"/>
          <p:nvPr>
            <p:ph idx="6" type="subTitle"/>
          </p:nvPr>
        </p:nvSpPr>
        <p:spPr>
          <a:xfrm>
            <a:off x="5413380" y="3749175"/>
            <a:ext cx="301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72"/>
          <p:cNvSpPr/>
          <p:nvPr>
            <p:ph idx="7" type="pic"/>
          </p:nvPr>
        </p:nvSpPr>
        <p:spPr>
          <a:xfrm>
            <a:off x="0" y="0"/>
            <a:ext cx="4225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7" name="Google Shape;127;p73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73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74"/>
          <p:cNvSpPr txBox="1"/>
          <p:nvPr>
            <p:ph idx="1" type="subTitle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2" name="Google Shape;132;p74"/>
          <p:cNvSpPr txBox="1"/>
          <p:nvPr>
            <p:ph idx="2" type="subTitle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133" name="Google Shape;133;p74"/>
          <p:cNvSpPr txBox="1"/>
          <p:nvPr>
            <p:ph idx="3" type="subTitle"/>
          </p:nvPr>
        </p:nvSpPr>
        <p:spPr>
          <a:xfrm>
            <a:off x="726675" y="1415150"/>
            <a:ext cx="369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4"/>
          <p:cNvSpPr txBox="1"/>
          <p:nvPr>
            <p:ph idx="4" type="subTitle"/>
          </p:nvPr>
        </p:nvSpPr>
        <p:spPr>
          <a:xfrm>
            <a:off x="4747375" y="1415150"/>
            <a:ext cx="3698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" name="Google Shape;135;p74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74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57"/>
          <p:cNvSpPr txBox="1"/>
          <p:nvPr>
            <p:ph idx="1" type="subTitle"/>
          </p:nvPr>
        </p:nvSpPr>
        <p:spPr>
          <a:xfrm>
            <a:off x="713224" y="2264450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7"/>
          <p:cNvSpPr txBox="1"/>
          <p:nvPr>
            <p:ph idx="2" type="subTitle"/>
          </p:nvPr>
        </p:nvSpPr>
        <p:spPr>
          <a:xfrm>
            <a:off x="713224" y="3902888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7"/>
          <p:cNvSpPr txBox="1"/>
          <p:nvPr>
            <p:ph idx="3" type="subTitle"/>
          </p:nvPr>
        </p:nvSpPr>
        <p:spPr>
          <a:xfrm>
            <a:off x="3419250" y="3902888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7"/>
          <p:cNvSpPr txBox="1"/>
          <p:nvPr>
            <p:ph idx="4" type="subTitle"/>
          </p:nvPr>
        </p:nvSpPr>
        <p:spPr>
          <a:xfrm>
            <a:off x="3419250" y="2264450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7"/>
          <p:cNvSpPr txBox="1"/>
          <p:nvPr>
            <p:ph idx="5" type="title"/>
          </p:nvPr>
        </p:nvSpPr>
        <p:spPr>
          <a:xfrm>
            <a:off x="2117524" y="138076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57"/>
          <p:cNvSpPr txBox="1"/>
          <p:nvPr>
            <p:ph idx="6" type="title"/>
          </p:nvPr>
        </p:nvSpPr>
        <p:spPr>
          <a:xfrm>
            <a:off x="4823550" y="301921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57"/>
          <p:cNvSpPr txBox="1"/>
          <p:nvPr>
            <p:ph idx="7" type="title"/>
          </p:nvPr>
        </p:nvSpPr>
        <p:spPr>
          <a:xfrm>
            <a:off x="2117524" y="301921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57"/>
          <p:cNvSpPr txBox="1"/>
          <p:nvPr>
            <p:ph idx="8" type="title"/>
          </p:nvPr>
        </p:nvSpPr>
        <p:spPr>
          <a:xfrm>
            <a:off x="4823550" y="138076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57"/>
          <p:cNvSpPr txBox="1"/>
          <p:nvPr>
            <p:ph idx="9" type="subTitle"/>
          </p:nvPr>
        </p:nvSpPr>
        <p:spPr>
          <a:xfrm>
            <a:off x="6125275" y="3902888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7"/>
          <p:cNvSpPr txBox="1"/>
          <p:nvPr>
            <p:ph idx="13" type="subTitle"/>
          </p:nvPr>
        </p:nvSpPr>
        <p:spPr>
          <a:xfrm>
            <a:off x="6125275" y="2264450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7"/>
          <p:cNvSpPr txBox="1"/>
          <p:nvPr>
            <p:ph idx="14" type="title"/>
          </p:nvPr>
        </p:nvSpPr>
        <p:spPr>
          <a:xfrm>
            <a:off x="7529575" y="301921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57"/>
          <p:cNvSpPr txBox="1"/>
          <p:nvPr>
            <p:ph idx="15" type="title"/>
          </p:nvPr>
        </p:nvSpPr>
        <p:spPr>
          <a:xfrm>
            <a:off x="7529575" y="138076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57"/>
          <p:cNvSpPr txBox="1"/>
          <p:nvPr>
            <p:ph idx="16" type="subTitle"/>
          </p:nvPr>
        </p:nvSpPr>
        <p:spPr>
          <a:xfrm>
            <a:off x="713224" y="19596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57"/>
          <p:cNvSpPr txBox="1"/>
          <p:nvPr>
            <p:ph idx="17" type="subTitle"/>
          </p:nvPr>
        </p:nvSpPr>
        <p:spPr>
          <a:xfrm>
            <a:off x="713224" y="3598098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7"/>
          <p:cNvSpPr txBox="1"/>
          <p:nvPr>
            <p:ph idx="18" type="subTitle"/>
          </p:nvPr>
        </p:nvSpPr>
        <p:spPr>
          <a:xfrm>
            <a:off x="3419250" y="3598098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7"/>
          <p:cNvSpPr txBox="1"/>
          <p:nvPr>
            <p:ph idx="19" type="subTitle"/>
          </p:nvPr>
        </p:nvSpPr>
        <p:spPr>
          <a:xfrm>
            <a:off x="3419250" y="19596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7"/>
          <p:cNvSpPr txBox="1"/>
          <p:nvPr>
            <p:ph idx="20" type="subTitle"/>
          </p:nvPr>
        </p:nvSpPr>
        <p:spPr>
          <a:xfrm>
            <a:off x="6125275" y="3598098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7"/>
          <p:cNvSpPr txBox="1"/>
          <p:nvPr>
            <p:ph idx="21" type="subTitle"/>
          </p:nvPr>
        </p:nvSpPr>
        <p:spPr>
          <a:xfrm>
            <a:off x="6125275" y="19596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3" name="Google Shape;33;p57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7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5"/>
          <p:cNvSpPr txBox="1"/>
          <p:nvPr>
            <p:ph type="title"/>
          </p:nvPr>
        </p:nvSpPr>
        <p:spPr>
          <a:xfrm>
            <a:off x="4298525" y="445025"/>
            <a:ext cx="39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75"/>
          <p:cNvSpPr txBox="1"/>
          <p:nvPr>
            <p:ph idx="1" type="subTitle"/>
          </p:nvPr>
        </p:nvSpPr>
        <p:spPr>
          <a:xfrm>
            <a:off x="4303832" y="1650279"/>
            <a:ext cx="1886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5"/>
          <p:cNvSpPr txBox="1"/>
          <p:nvPr>
            <p:ph idx="2" type="subTitle"/>
          </p:nvPr>
        </p:nvSpPr>
        <p:spPr>
          <a:xfrm>
            <a:off x="6380322" y="1650279"/>
            <a:ext cx="1886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75"/>
          <p:cNvSpPr txBox="1"/>
          <p:nvPr>
            <p:ph idx="3" type="subTitle"/>
          </p:nvPr>
        </p:nvSpPr>
        <p:spPr>
          <a:xfrm>
            <a:off x="4298525" y="3462879"/>
            <a:ext cx="1886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5"/>
          <p:cNvSpPr txBox="1"/>
          <p:nvPr>
            <p:ph idx="4" type="subTitle"/>
          </p:nvPr>
        </p:nvSpPr>
        <p:spPr>
          <a:xfrm>
            <a:off x="6375015" y="3462879"/>
            <a:ext cx="1886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5"/>
          <p:cNvSpPr txBox="1"/>
          <p:nvPr>
            <p:ph idx="5" type="subTitle"/>
          </p:nvPr>
        </p:nvSpPr>
        <p:spPr>
          <a:xfrm>
            <a:off x="4303832" y="1188517"/>
            <a:ext cx="1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75"/>
          <p:cNvSpPr txBox="1"/>
          <p:nvPr>
            <p:ph idx="6" type="subTitle"/>
          </p:nvPr>
        </p:nvSpPr>
        <p:spPr>
          <a:xfrm>
            <a:off x="6380322" y="1188517"/>
            <a:ext cx="1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75"/>
          <p:cNvSpPr txBox="1"/>
          <p:nvPr>
            <p:ph idx="7" type="subTitle"/>
          </p:nvPr>
        </p:nvSpPr>
        <p:spPr>
          <a:xfrm>
            <a:off x="4298525" y="3001117"/>
            <a:ext cx="1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75"/>
          <p:cNvSpPr txBox="1"/>
          <p:nvPr>
            <p:ph idx="8" type="subTitle"/>
          </p:nvPr>
        </p:nvSpPr>
        <p:spPr>
          <a:xfrm>
            <a:off x="6375015" y="3001117"/>
            <a:ext cx="1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75"/>
          <p:cNvSpPr/>
          <p:nvPr>
            <p:ph idx="9" type="pic"/>
          </p:nvPr>
        </p:nvSpPr>
        <p:spPr>
          <a:xfrm>
            <a:off x="0" y="0"/>
            <a:ext cx="3819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6"/>
          <p:cNvSpPr txBox="1"/>
          <p:nvPr>
            <p:ph type="title"/>
          </p:nvPr>
        </p:nvSpPr>
        <p:spPr>
          <a:xfrm>
            <a:off x="720000" y="445950"/>
            <a:ext cx="4784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76"/>
          <p:cNvSpPr txBox="1"/>
          <p:nvPr>
            <p:ph idx="1" type="subTitle"/>
          </p:nvPr>
        </p:nvSpPr>
        <p:spPr>
          <a:xfrm>
            <a:off x="720000" y="1467448"/>
            <a:ext cx="4784400" cy="3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51" name="Google Shape;151;p76"/>
          <p:cNvSpPr/>
          <p:nvPr>
            <p:ph idx="2" type="pic"/>
          </p:nvPr>
        </p:nvSpPr>
        <p:spPr>
          <a:xfrm>
            <a:off x="5299025" y="0"/>
            <a:ext cx="3845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7"/>
          <p:cNvSpPr txBox="1"/>
          <p:nvPr>
            <p:ph type="title"/>
          </p:nvPr>
        </p:nvSpPr>
        <p:spPr>
          <a:xfrm>
            <a:off x="720000" y="1871750"/>
            <a:ext cx="35979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77"/>
          <p:cNvSpPr txBox="1"/>
          <p:nvPr>
            <p:ph idx="1" type="subTitle"/>
          </p:nvPr>
        </p:nvSpPr>
        <p:spPr>
          <a:xfrm>
            <a:off x="720000" y="2610461"/>
            <a:ext cx="35979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5" name="Google Shape;155;p77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77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78"/>
          <p:cNvSpPr txBox="1"/>
          <p:nvPr>
            <p:ph type="title"/>
          </p:nvPr>
        </p:nvSpPr>
        <p:spPr>
          <a:xfrm>
            <a:off x="2642720" y="539500"/>
            <a:ext cx="3858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78"/>
          <p:cNvSpPr txBox="1"/>
          <p:nvPr>
            <p:ph idx="1" type="subTitle"/>
          </p:nvPr>
        </p:nvSpPr>
        <p:spPr>
          <a:xfrm>
            <a:off x="2642688" y="1598212"/>
            <a:ext cx="38586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8"/>
          <p:cNvSpPr txBox="1"/>
          <p:nvPr/>
        </p:nvSpPr>
        <p:spPr>
          <a:xfrm>
            <a:off x="2642550" y="3374950"/>
            <a:ext cx="38589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2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includes icons by</a:t>
            </a:r>
            <a:r>
              <a:rPr b="1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n" sz="12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infographics &amp; images by </a:t>
            </a:r>
            <a:r>
              <a:rPr b="1" i="0" lang="en" sz="12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2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2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64" name="Google Shape;164;p79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79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79"/>
          <p:cNvSpPr txBox="1"/>
          <p:nvPr>
            <p:ph idx="1" type="body"/>
          </p:nvPr>
        </p:nvSpPr>
        <p:spPr>
          <a:xfrm>
            <a:off x="712950" y="1068925"/>
            <a:ext cx="7718100" cy="3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169" name="Google Shape;169;p80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80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80"/>
          <p:cNvSpPr txBox="1"/>
          <p:nvPr>
            <p:ph idx="1" type="body"/>
          </p:nvPr>
        </p:nvSpPr>
        <p:spPr>
          <a:xfrm>
            <a:off x="712700" y="1111175"/>
            <a:ext cx="38592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80"/>
          <p:cNvSpPr txBox="1"/>
          <p:nvPr>
            <p:ph idx="2" type="body"/>
          </p:nvPr>
        </p:nvSpPr>
        <p:spPr>
          <a:xfrm>
            <a:off x="4571900" y="1111175"/>
            <a:ext cx="38592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4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84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86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86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86"/>
          <p:cNvCxnSpPr/>
          <p:nvPr/>
        </p:nvCxnSpPr>
        <p:spPr>
          <a:xfrm>
            <a:off x="344550" y="104463"/>
            <a:ext cx="84549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86"/>
          <p:cNvCxnSpPr/>
          <p:nvPr/>
        </p:nvCxnSpPr>
        <p:spPr>
          <a:xfrm>
            <a:off x="344550" y="5039038"/>
            <a:ext cx="84549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87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87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58"/>
          <p:cNvSpPr txBox="1"/>
          <p:nvPr>
            <p:ph type="title"/>
          </p:nvPr>
        </p:nvSpPr>
        <p:spPr>
          <a:xfrm>
            <a:off x="720000" y="2343150"/>
            <a:ext cx="4971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58"/>
          <p:cNvSpPr txBox="1"/>
          <p:nvPr>
            <p:ph idx="3" type="title"/>
          </p:nvPr>
        </p:nvSpPr>
        <p:spPr>
          <a:xfrm>
            <a:off x="720000" y="1582325"/>
            <a:ext cx="1324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" name="Google Shape;39;p58"/>
          <p:cNvSpPr txBox="1"/>
          <p:nvPr>
            <p:ph idx="1" type="subTitle"/>
          </p:nvPr>
        </p:nvSpPr>
        <p:spPr>
          <a:xfrm>
            <a:off x="6311875" y="3930800"/>
            <a:ext cx="21189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9"/>
          <p:cNvSpPr txBox="1"/>
          <p:nvPr>
            <p:ph type="title"/>
          </p:nvPr>
        </p:nvSpPr>
        <p:spPr>
          <a:xfrm>
            <a:off x="3346100" y="3461850"/>
            <a:ext cx="5084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59"/>
          <p:cNvSpPr txBox="1"/>
          <p:nvPr>
            <p:ph idx="1" type="subTitle"/>
          </p:nvPr>
        </p:nvSpPr>
        <p:spPr>
          <a:xfrm>
            <a:off x="3346050" y="1149750"/>
            <a:ext cx="50847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59"/>
          <p:cNvSpPr/>
          <p:nvPr>
            <p:ph idx="2" type="pic"/>
          </p:nvPr>
        </p:nvSpPr>
        <p:spPr>
          <a:xfrm>
            <a:off x="0" y="-7000"/>
            <a:ext cx="3345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60"/>
          <p:cNvSpPr txBox="1"/>
          <p:nvPr>
            <p:ph idx="1" type="subTitle"/>
          </p:nvPr>
        </p:nvSpPr>
        <p:spPr>
          <a:xfrm>
            <a:off x="720025" y="1678225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2" type="subTitle"/>
          </p:nvPr>
        </p:nvSpPr>
        <p:spPr>
          <a:xfrm>
            <a:off x="720025" y="2803569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3" type="subTitle"/>
          </p:nvPr>
        </p:nvSpPr>
        <p:spPr>
          <a:xfrm>
            <a:off x="720025" y="3924069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0"/>
          <p:cNvSpPr txBox="1"/>
          <p:nvPr>
            <p:ph idx="4" type="subTitle"/>
          </p:nvPr>
        </p:nvSpPr>
        <p:spPr>
          <a:xfrm>
            <a:off x="720025" y="1174865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60"/>
          <p:cNvSpPr txBox="1"/>
          <p:nvPr>
            <p:ph idx="5" type="subTitle"/>
          </p:nvPr>
        </p:nvSpPr>
        <p:spPr>
          <a:xfrm>
            <a:off x="720025" y="2295792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" name="Google Shape;51;p60"/>
          <p:cNvSpPr txBox="1"/>
          <p:nvPr>
            <p:ph idx="6" type="subTitle"/>
          </p:nvPr>
        </p:nvSpPr>
        <p:spPr>
          <a:xfrm>
            <a:off x="720025" y="3416292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52" name="Google Shape;52;p60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60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61"/>
          <p:cNvSpPr txBox="1"/>
          <p:nvPr>
            <p:ph hasCustomPrompt="1" type="title"/>
          </p:nvPr>
        </p:nvSpPr>
        <p:spPr>
          <a:xfrm>
            <a:off x="1590450" y="1620825"/>
            <a:ext cx="5963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61"/>
          <p:cNvSpPr txBox="1"/>
          <p:nvPr>
            <p:ph idx="1" type="subTitle"/>
          </p:nvPr>
        </p:nvSpPr>
        <p:spPr>
          <a:xfrm>
            <a:off x="1590450" y="2735025"/>
            <a:ext cx="596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type="title"/>
          </p:nvPr>
        </p:nvSpPr>
        <p:spPr>
          <a:xfrm>
            <a:off x="4911175" y="1198313"/>
            <a:ext cx="35196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62"/>
          <p:cNvSpPr txBox="1"/>
          <p:nvPr>
            <p:ph idx="1" type="subTitle"/>
          </p:nvPr>
        </p:nvSpPr>
        <p:spPr>
          <a:xfrm>
            <a:off x="4911175" y="3030838"/>
            <a:ext cx="351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2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3"/>
          <p:cNvSpPr txBox="1"/>
          <p:nvPr>
            <p:ph type="title"/>
          </p:nvPr>
        </p:nvSpPr>
        <p:spPr>
          <a:xfrm>
            <a:off x="1644450" y="1307100"/>
            <a:ext cx="5855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7" name="Google Shape;67;p64"/>
          <p:cNvCxnSpPr/>
          <p:nvPr/>
        </p:nvCxnSpPr>
        <p:spPr>
          <a:xfrm>
            <a:off x="344550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64"/>
          <p:cNvCxnSpPr/>
          <p:nvPr/>
        </p:nvCxnSpPr>
        <p:spPr>
          <a:xfrm>
            <a:off x="344550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  <a:defRPr b="1" i="0" sz="30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kaggle.com/datasets/konradb/global-income-statistics" TargetMode="External"/><Relationship Id="rId4" Type="http://schemas.openxmlformats.org/officeDocument/2006/relationships/hyperlink" Target="https://www.fao.org/faostat/en/#data/CAHD" TargetMode="External"/><Relationship Id="rId5" Type="http://schemas.openxmlformats.org/officeDocument/2006/relationships/hyperlink" Target="http://ncdportal.org/" TargetMode="External"/><Relationship Id="rId6" Type="http://schemas.openxmlformats.org/officeDocument/2006/relationships/hyperlink" Target="http://bit.ly/33VAFh3" TargetMode="External"/><Relationship Id="rId7" Type="http://schemas.openxmlformats.org/officeDocument/2006/relationships/hyperlink" Target="https://slidesgo.com/slidesgo-schoo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freepik.com/free-photo/real-food-pyramid-assortment_3920511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real-food-pyramid-assortment_3920513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plus-size-woman-eating-restaurant-alone_38048814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top-view-real-food-pyramid_39205324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real-food-pyramid-assortment-top-view_3920515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real-food-pyramid-arrangement-still-life_39204952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plus-size-woman-eating-restaurant-alone_38048820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side-view-woman-with-banana-slices_39352448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plus-size-female-friends-spending-time-together-restaurant_38048799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woman-eating-lettuce-salad_4540080.htm+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close-up-smiley-woman-man-restaurant_13153036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senior-woman-making-dish-with-figs-kitchen_40317647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afro-american-woman-eating-vegan-salad_5870668.htm/?utm_source=slidesgo_template&amp;utm_medium=referral-link&amp;utm_campaign=sg_resources&amp;utm_content=freepik" TargetMode="External"/><Relationship Id="rId16" Type="http://schemas.openxmlformats.org/officeDocument/2006/relationships/hyperlink" Target="https://www.flaticon.com/packs/healthy-food-115/?utm_source=slidesgo_template&amp;utm_medium=referral-link&amp;utm_campaign=sg_resources&amp;utm_content=flatic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/>
          <p:nvPr>
            <p:ph type="ctrTitle"/>
          </p:nvPr>
        </p:nvSpPr>
        <p:spPr>
          <a:xfrm>
            <a:off x="101600" y="3011632"/>
            <a:ext cx="6023429" cy="1982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800">
                <a:solidFill>
                  <a:schemeClr val="lt2"/>
                </a:solidFill>
              </a:rPr>
              <a:t>Impact of Global Income Disparities on the Cost and Affordability of Healthy Diets: </a:t>
            </a:r>
            <a:br>
              <a:rPr lang="en" sz="1800">
                <a:solidFill>
                  <a:schemeClr val="lt2"/>
                </a:solidFill>
              </a:rPr>
            </a:br>
            <a:r>
              <a:rPr lang="en" sz="1800">
                <a:solidFill>
                  <a:schemeClr val="lt2"/>
                </a:solidFill>
              </a:rPr>
              <a:t>An Analysis of Dietary Choices among Income Groups and Their Correlation with Obesity.</a:t>
            </a:r>
            <a:br>
              <a:rPr b="0" lang="en" sz="1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2000" u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1400">
                <a:solidFill>
                  <a:schemeClr val="dk1"/>
                </a:solidFill>
              </a:rPr>
              <a:t>Project One – Group 3</a:t>
            </a:r>
            <a:br>
              <a:rPr b="0" lang="en" sz="1100">
                <a:solidFill>
                  <a:schemeClr val="dk1"/>
                </a:solidFill>
              </a:rPr>
            </a:br>
            <a:br>
              <a:rPr b="0" lang="en" sz="1400">
                <a:solidFill>
                  <a:schemeClr val="dk1"/>
                </a:solidFill>
              </a:rPr>
            </a:br>
            <a:r>
              <a:rPr b="0" lang="en" sz="1200">
                <a:solidFill>
                  <a:schemeClr val="dk1"/>
                </a:solidFill>
              </a:rPr>
              <a:t>October 22, 2024</a:t>
            </a:r>
            <a:endParaRPr b="0" sz="1800">
              <a:solidFill>
                <a:schemeClr val="dk1"/>
              </a:solidFill>
            </a:endParaRPr>
          </a:p>
        </p:txBody>
      </p:sp>
      <p:pic>
        <p:nvPicPr>
          <p:cNvPr id="190" name="Google Shape;190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696" l="0" r="0" t="2695"/>
          <a:stretch/>
        </p:blipFill>
        <p:spPr>
          <a:xfrm>
            <a:off x="6125029" y="541050"/>
            <a:ext cx="2657028" cy="40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"/>
          <p:cNvSpPr/>
          <p:nvPr/>
        </p:nvSpPr>
        <p:spPr>
          <a:xfrm>
            <a:off x="361943" y="149164"/>
            <a:ext cx="1229400" cy="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92" name="Google Shape;192;p1"/>
          <p:cNvPicPr preferRelativeResize="0"/>
          <p:nvPr/>
        </p:nvPicPr>
        <p:blipFill rotWithShape="1">
          <a:blip r:embed="rId4">
            <a:alphaModFix amt="40000"/>
          </a:blip>
          <a:srcRect b="7806" l="0" r="0" t="7798"/>
          <a:stretch/>
        </p:blipFill>
        <p:spPr>
          <a:xfrm>
            <a:off x="361943" y="280422"/>
            <a:ext cx="5051886" cy="2694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/>
          <p:nvPr/>
        </p:nvSpPr>
        <p:spPr>
          <a:xfrm>
            <a:off x="5668970" y="380922"/>
            <a:ext cx="1229400" cy="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e12a4f083_0_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97" name="Google Shape;297;g30e12a4f083_0_22"/>
          <p:cNvSpPr txBox="1"/>
          <p:nvPr/>
        </p:nvSpPr>
        <p:spPr>
          <a:xfrm>
            <a:off x="819900" y="1090475"/>
            <a:ext cx="78477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How do the costs of different dietary choices vary among high, middle, and low-income populations in 2017?</a:t>
            </a:r>
            <a:endParaRPr sz="240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cxnSp>
        <p:nvCxnSpPr>
          <p:cNvPr id="298" name="Google Shape;298;g30e12a4f083_0_22"/>
          <p:cNvCxnSpPr/>
          <p:nvPr/>
        </p:nvCxnSpPr>
        <p:spPr>
          <a:xfrm flipH="1" rot="10800000">
            <a:off x="862350" y="2786825"/>
            <a:ext cx="79227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g30e12a4f083_0_22"/>
          <p:cNvSpPr txBox="1"/>
          <p:nvPr/>
        </p:nvSpPr>
        <p:spPr>
          <a:xfrm>
            <a:off x="819900" y="3279003"/>
            <a:ext cx="80076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How does a person's income level influence the types and amounts of food they typically consume?</a:t>
            </a:r>
            <a:endParaRPr sz="240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g30e12a4f083_0_22"/>
          <p:cNvSpPr txBox="1"/>
          <p:nvPr/>
        </p:nvSpPr>
        <p:spPr>
          <a:xfrm>
            <a:off x="0" y="3467542"/>
            <a:ext cx="81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</a:t>
            </a:r>
            <a:r>
              <a:rPr lang="en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4</a:t>
            </a:r>
            <a:endParaRPr b="0" i="0" sz="3000" u="none" cap="none" strike="noStrike">
              <a:solidFill>
                <a:schemeClr val="dk2"/>
              </a:solidFill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  <p:sp>
        <p:nvSpPr>
          <p:cNvPr id="301" name="Google Shape;301;g30e12a4f083_0_22"/>
          <p:cNvSpPr txBox="1"/>
          <p:nvPr/>
        </p:nvSpPr>
        <p:spPr>
          <a:xfrm>
            <a:off x="0" y="1225442"/>
            <a:ext cx="81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</a:t>
            </a:r>
            <a:r>
              <a:rPr lang="en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3</a:t>
            </a:r>
            <a:endParaRPr b="0" i="0" sz="3000" u="none" cap="none" strike="noStrike">
              <a:solidFill>
                <a:schemeClr val="dk2"/>
              </a:solidFill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db1dea297_1_202"/>
          <p:cNvSpPr txBox="1"/>
          <p:nvPr/>
        </p:nvSpPr>
        <p:spPr>
          <a:xfrm>
            <a:off x="819900" y="1225448"/>
            <a:ext cx="78477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Is there a significant correlation between the unaffordability of healthy diets and the prevalence of obesity rates in different countries?</a:t>
            </a:r>
            <a:endParaRPr sz="220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cxnSp>
        <p:nvCxnSpPr>
          <p:cNvPr id="307" name="Google Shape;307;g30db1dea297_1_202"/>
          <p:cNvCxnSpPr/>
          <p:nvPr/>
        </p:nvCxnSpPr>
        <p:spPr>
          <a:xfrm flipH="1" rot="10800000">
            <a:off x="782400" y="3025700"/>
            <a:ext cx="79227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g30db1dea297_1_202"/>
          <p:cNvSpPr txBox="1"/>
          <p:nvPr/>
        </p:nvSpPr>
        <p:spPr>
          <a:xfrm>
            <a:off x="782400" y="3279494"/>
            <a:ext cx="80076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Is there a correlation between global income levels and obesity rates?</a:t>
            </a:r>
            <a:endParaRPr sz="220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g30db1dea297_1_202"/>
          <p:cNvSpPr txBox="1"/>
          <p:nvPr/>
        </p:nvSpPr>
        <p:spPr>
          <a:xfrm>
            <a:off x="0" y="3469442"/>
            <a:ext cx="81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06</a:t>
            </a:r>
            <a:endParaRPr b="0" i="0" sz="3000" u="none" cap="none" strike="noStrike">
              <a:solidFill>
                <a:schemeClr val="dk2"/>
              </a:solidFill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  <p:sp>
        <p:nvSpPr>
          <p:cNvPr id="310" name="Google Shape;310;g30db1dea297_1_202"/>
          <p:cNvSpPr txBox="1"/>
          <p:nvPr/>
        </p:nvSpPr>
        <p:spPr>
          <a:xfrm>
            <a:off x="0" y="1613792"/>
            <a:ext cx="81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</a:t>
            </a:r>
            <a:r>
              <a:rPr lang="en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5</a:t>
            </a:r>
            <a:endParaRPr b="0" i="0" sz="3000" u="none" cap="none" strike="noStrike">
              <a:solidFill>
                <a:schemeClr val="dk2"/>
              </a:solidFill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  <p:cxnSp>
        <p:nvCxnSpPr>
          <p:cNvPr id="311" name="Google Shape;311;g30db1dea297_1_202"/>
          <p:cNvCxnSpPr/>
          <p:nvPr/>
        </p:nvCxnSpPr>
        <p:spPr>
          <a:xfrm flipH="1" rot="10800000">
            <a:off x="782400" y="4517825"/>
            <a:ext cx="79227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g30db1dea297_1_2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Research Questions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304175" y="2145464"/>
            <a:ext cx="4830792" cy="2559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17"/>
          <p:cNvCxnSpPr/>
          <p:nvPr/>
        </p:nvCxnSpPr>
        <p:spPr>
          <a:xfrm>
            <a:off x="304175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17"/>
          <p:cNvCxnSpPr/>
          <p:nvPr/>
        </p:nvCxnSpPr>
        <p:spPr>
          <a:xfrm>
            <a:off x="304175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0" name="Google Shape;320;p17"/>
          <p:cNvPicPr preferRelativeResize="0"/>
          <p:nvPr/>
        </p:nvPicPr>
        <p:blipFill rotWithShape="1">
          <a:blip r:embed="rId4">
            <a:alphaModFix/>
          </a:blip>
          <a:srcRect b="0" l="6477" r="14532" t="0"/>
          <a:stretch/>
        </p:blipFill>
        <p:spPr>
          <a:xfrm>
            <a:off x="5552920" y="631175"/>
            <a:ext cx="2879575" cy="4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 txBox="1"/>
          <p:nvPr/>
        </p:nvSpPr>
        <p:spPr>
          <a:xfrm>
            <a:off x="243475" y="1034700"/>
            <a:ext cx="51249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54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rPr>
              <a:t>Methodology</a:t>
            </a:r>
            <a:endParaRPr sz="3700"/>
          </a:p>
        </p:txBody>
      </p:sp>
      <p:sp>
        <p:nvSpPr>
          <p:cNvPr id="322" name="Google Shape;322;p17"/>
          <p:cNvSpPr txBox="1"/>
          <p:nvPr/>
        </p:nvSpPr>
        <p:spPr>
          <a:xfrm>
            <a:off x="124996" y="325759"/>
            <a:ext cx="1324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400" u="none" cap="none" strike="noStrike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rPr>
              <a:t>0</a:t>
            </a:r>
            <a:r>
              <a:rPr b="1" lang="en" sz="54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rPr>
              <a:t>4</a:t>
            </a:r>
            <a:endParaRPr b="1" i="0" sz="6000" u="none" cap="none" strike="noStrike">
              <a:solidFill>
                <a:schemeClr val="dk2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/>
          <p:nvPr>
            <p:ph type="title"/>
          </p:nvPr>
        </p:nvSpPr>
        <p:spPr>
          <a:xfrm>
            <a:off x="317950" y="307675"/>
            <a:ext cx="77040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28" name="Google Shape;328;p18"/>
          <p:cNvSpPr txBox="1"/>
          <p:nvPr/>
        </p:nvSpPr>
        <p:spPr>
          <a:xfrm>
            <a:off x="862400" y="1020200"/>
            <a:ext cx="4392000" cy="26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❖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Data Collection (Datasets)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Global income statistics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 and Affordability of a Healthy Diet - FAOSTAT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Obesity - WHO NCD Data Portal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❖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Integration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atasets 1 &amp; 2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merged through lists (Country and Income Group)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9" name="Google Shape;329;p18"/>
          <p:cNvGrpSpPr/>
          <p:nvPr/>
        </p:nvGrpSpPr>
        <p:grpSpPr>
          <a:xfrm>
            <a:off x="234738" y="1241288"/>
            <a:ext cx="489300" cy="489300"/>
            <a:chOff x="3557013" y="2952913"/>
            <a:chExt cx="489300" cy="489300"/>
          </a:xfrm>
        </p:grpSpPr>
        <p:sp>
          <p:nvSpPr>
            <p:cNvPr id="330" name="Google Shape;330;p18"/>
            <p:cNvSpPr/>
            <p:nvPr/>
          </p:nvSpPr>
          <p:spPr>
            <a:xfrm>
              <a:off x="3557013" y="2952913"/>
              <a:ext cx="489300" cy="489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3621400" y="3003995"/>
              <a:ext cx="360541" cy="350143"/>
            </a:xfrm>
            <a:custGeom>
              <a:rect b="b" l="l" r="r" t="t"/>
              <a:pathLst>
                <a:path extrusionOk="0" h="12729" w="13107">
                  <a:moveTo>
                    <a:pt x="10240" y="838"/>
                  </a:moveTo>
                  <a:cubicBezTo>
                    <a:pt x="10457" y="838"/>
                    <a:pt x="10681" y="882"/>
                    <a:pt x="10902" y="977"/>
                  </a:cubicBezTo>
                  <a:cubicBezTo>
                    <a:pt x="11752" y="1323"/>
                    <a:pt x="12130" y="2332"/>
                    <a:pt x="11784" y="3151"/>
                  </a:cubicBezTo>
                  <a:cubicBezTo>
                    <a:pt x="11505" y="3793"/>
                    <a:pt x="10877" y="4159"/>
                    <a:pt x="10226" y="4159"/>
                  </a:cubicBezTo>
                  <a:cubicBezTo>
                    <a:pt x="9920" y="4159"/>
                    <a:pt x="9609" y="4078"/>
                    <a:pt x="9326" y="3907"/>
                  </a:cubicBezTo>
                  <a:cubicBezTo>
                    <a:pt x="8917" y="3592"/>
                    <a:pt x="8602" y="3056"/>
                    <a:pt x="8602" y="2521"/>
                  </a:cubicBezTo>
                  <a:cubicBezTo>
                    <a:pt x="8627" y="1538"/>
                    <a:pt x="9377" y="838"/>
                    <a:pt x="10240" y="838"/>
                  </a:cubicBezTo>
                  <a:close/>
                  <a:moveTo>
                    <a:pt x="11059" y="4852"/>
                  </a:moveTo>
                  <a:lnTo>
                    <a:pt x="11059" y="5990"/>
                  </a:lnTo>
                  <a:lnTo>
                    <a:pt x="10555" y="5514"/>
                  </a:lnTo>
                  <a:cubicBezTo>
                    <a:pt x="10476" y="5435"/>
                    <a:pt x="10366" y="5395"/>
                    <a:pt x="10256" y="5395"/>
                  </a:cubicBezTo>
                  <a:cubicBezTo>
                    <a:pt x="10146" y="5395"/>
                    <a:pt x="10035" y="5435"/>
                    <a:pt x="9957" y="5514"/>
                  </a:cubicBezTo>
                  <a:lnTo>
                    <a:pt x="9421" y="6049"/>
                  </a:lnTo>
                  <a:lnTo>
                    <a:pt x="9421" y="4852"/>
                  </a:lnTo>
                  <a:cubicBezTo>
                    <a:pt x="9673" y="4946"/>
                    <a:pt x="9949" y="4994"/>
                    <a:pt x="10228" y="4994"/>
                  </a:cubicBezTo>
                  <a:cubicBezTo>
                    <a:pt x="10508" y="4994"/>
                    <a:pt x="10791" y="4946"/>
                    <a:pt x="11059" y="4852"/>
                  </a:cubicBezTo>
                  <a:close/>
                  <a:moveTo>
                    <a:pt x="11847" y="11027"/>
                  </a:moveTo>
                  <a:cubicBezTo>
                    <a:pt x="11658" y="11531"/>
                    <a:pt x="11217" y="11846"/>
                    <a:pt x="10681" y="11846"/>
                  </a:cubicBezTo>
                  <a:lnTo>
                    <a:pt x="3782" y="11846"/>
                  </a:lnTo>
                  <a:cubicBezTo>
                    <a:pt x="3971" y="11625"/>
                    <a:pt x="4097" y="11342"/>
                    <a:pt x="4128" y="11027"/>
                  </a:cubicBezTo>
                  <a:close/>
                  <a:moveTo>
                    <a:pt x="8444" y="851"/>
                  </a:moveTo>
                  <a:cubicBezTo>
                    <a:pt x="7531" y="1890"/>
                    <a:pt x="7594" y="3466"/>
                    <a:pt x="8633" y="4379"/>
                  </a:cubicBezTo>
                  <a:lnTo>
                    <a:pt x="8633" y="7089"/>
                  </a:lnTo>
                  <a:cubicBezTo>
                    <a:pt x="8633" y="7246"/>
                    <a:pt x="8759" y="7404"/>
                    <a:pt x="8854" y="7467"/>
                  </a:cubicBezTo>
                  <a:cubicBezTo>
                    <a:pt x="8916" y="7504"/>
                    <a:pt x="8978" y="7522"/>
                    <a:pt x="9038" y="7522"/>
                  </a:cubicBezTo>
                  <a:cubicBezTo>
                    <a:pt x="9131" y="7522"/>
                    <a:pt x="9219" y="7480"/>
                    <a:pt x="9295" y="7404"/>
                  </a:cubicBezTo>
                  <a:lnTo>
                    <a:pt x="10240" y="6459"/>
                  </a:lnTo>
                  <a:lnTo>
                    <a:pt x="10240" y="10271"/>
                  </a:lnTo>
                  <a:lnTo>
                    <a:pt x="3782" y="10271"/>
                  </a:lnTo>
                  <a:cubicBezTo>
                    <a:pt x="3752" y="10262"/>
                    <a:pt x="3724" y="10258"/>
                    <a:pt x="3697" y="10258"/>
                  </a:cubicBezTo>
                  <a:cubicBezTo>
                    <a:pt x="3522" y="10258"/>
                    <a:pt x="3404" y="10426"/>
                    <a:pt x="3404" y="10617"/>
                  </a:cubicBezTo>
                  <a:cubicBezTo>
                    <a:pt x="3404" y="11331"/>
                    <a:pt x="2805" y="11880"/>
                    <a:pt x="2143" y="11880"/>
                  </a:cubicBezTo>
                  <a:cubicBezTo>
                    <a:pt x="1987" y="11880"/>
                    <a:pt x="1827" y="11849"/>
                    <a:pt x="1671" y="11783"/>
                  </a:cubicBezTo>
                  <a:cubicBezTo>
                    <a:pt x="1293" y="11625"/>
                    <a:pt x="1072" y="11342"/>
                    <a:pt x="946" y="10995"/>
                  </a:cubicBezTo>
                  <a:cubicBezTo>
                    <a:pt x="883" y="10743"/>
                    <a:pt x="915" y="10617"/>
                    <a:pt x="915" y="10302"/>
                  </a:cubicBezTo>
                  <a:lnTo>
                    <a:pt x="915" y="851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10617"/>
                  </a:lnTo>
                  <a:cubicBezTo>
                    <a:pt x="1" y="11783"/>
                    <a:pt x="946" y="12728"/>
                    <a:pt x="2080" y="12728"/>
                  </a:cubicBezTo>
                  <a:lnTo>
                    <a:pt x="10650" y="12728"/>
                  </a:lnTo>
                  <a:cubicBezTo>
                    <a:pt x="11784" y="12728"/>
                    <a:pt x="12729" y="11783"/>
                    <a:pt x="12729" y="10617"/>
                  </a:cubicBezTo>
                  <a:cubicBezTo>
                    <a:pt x="12760" y="10397"/>
                    <a:pt x="12571" y="10208"/>
                    <a:pt x="12319" y="10208"/>
                  </a:cubicBezTo>
                  <a:lnTo>
                    <a:pt x="11122" y="10208"/>
                  </a:lnTo>
                  <a:lnTo>
                    <a:pt x="11122" y="7215"/>
                  </a:lnTo>
                  <a:lnTo>
                    <a:pt x="11217" y="7309"/>
                  </a:lnTo>
                  <a:cubicBezTo>
                    <a:pt x="11301" y="7393"/>
                    <a:pt x="11413" y="7435"/>
                    <a:pt x="11515" y="7435"/>
                  </a:cubicBezTo>
                  <a:cubicBezTo>
                    <a:pt x="11567" y="7435"/>
                    <a:pt x="11616" y="7425"/>
                    <a:pt x="11658" y="7404"/>
                  </a:cubicBezTo>
                  <a:cubicBezTo>
                    <a:pt x="11815" y="7309"/>
                    <a:pt x="11910" y="7215"/>
                    <a:pt x="11910" y="6994"/>
                  </a:cubicBezTo>
                  <a:lnTo>
                    <a:pt x="11910" y="4285"/>
                  </a:lnTo>
                  <a:cubicBezTo>
                    <a:pt x="13107" y="3214"/>
                    <a:pt x="12950" y="1292"/>
                    <a:pt x="11626" y="378"/>
                  </a:cubicBezTo>
                  <a:cubicBezTo>
                    <a:pt x="11437" y="221"/>
                    <a:pt x="11154" y="126"/>
                    <a:pt x="10902" y="63"/>
                  </a:cubicBezTo>
                  <a:cubicBezTo>
                    <a:pt x="10839" y="0"/>
                    <a:pt x="10744" y="0"/>
                    <a:pt x="10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2" name="Google Shape;332;p18"/>
          <p:cNvCxnSpPr>
            <a:stCxn id="333" idx="2"/>
            <a:endCxn id="330" idx="0"/>
          </p:cNvCxnSpPr>
          <p:nvPr/>
        </p:nvCxnSpPr>
        <p:spPr>
          <a:xfrm flipH="1" rot="-5400000">
            <a:off x="368538" y="1130438"/>
            <a:ext cx="221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8"/>
          <p:cNvCxnSpPr/>
          <p:nvPr/>
        </p:nvCxnSpPr>
        <p:spPr>
          <a:xfrm flipH="1" rot="10800000">
            <a:off x="437625" y="984468"/>
            <a:ext cx="8028600" cy="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18"/>
          <p:cNvSpPr txBox="1"/>
          <p:nvPr/>
        </p:nvSpPr>
        <p:spPr>
          <a:xfrm>
            <a:off x="5462375" y="1017475"/>
            <a:ext cx="3681600" cy="23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❖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Cleaning and Preparation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Missing Values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Dropna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Created DataFrames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Eliminated and Renamed Columns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Standardization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862400" y="3915300"/>
            <a:ext cx="43920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❖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Visualization and Analysis</a:t>
            </a:r>
            <a:endParaRPr b="0" i="0" sz="17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202725" y="928112"/>
            <a:ext cx="2811500" cy="28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6"/>
          <p:cNvSpPr txBox="1"/>
          <p:nvPr>
            <p:ph type="title"/>
          </p:nvPr>
        </p:nvSpPr>
        <p:spPr>
          <a:xfrm>
            <a:off x="713228" y="3020479"/>
            <a:ext cx="5963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400">
                <a:solidFill>
                  <a:schemeClr val="dk2"/>
                </a:solidFill>
              </a:rPr>
              <a:t>05 Analysis</a:t>
            </a:r>
            <a:endParaRPr sz="5400">
              <a:solidFill>
                <a:schemeClr val="dk2"/>
              </a:solidFill>
            </a:endParaRPr>
          </a:p>
        </p:txBody>
      </p:sp>
      <p:sp>
        <p:nvSpPr>
          <p:cNvPr id="343" name="Google Shape;343;p16"/>
          <p:cNvSpPr txBox="1"/>
          <p:nvPr>
            <p:ph idx="5" type="subTitle"/>
          </p:nvPr>
        </p:nvSpPr>
        <p:spPr>
          <a:xfrm>
            <a:off x="713225" y="4182964"/>
            <a:ext cx="384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Visualization and Analysis</a:t>
            </a:r>
            <a:endParaRPr/>
          </a:p>
        </p:txBody>
      </p:sp>
      <p:cxnSp>
        <p:nvCxnSpPr>
          <p:cNvPr id="344" name="Google Shape;344;p16"/>
          <p:cNvCxnSpPr/>
          <p:nvPr/>
        </p:nvCxnSpPr>
        <p:spPr>
          <a:xfrm>
            <a:off x="713225" y="533050"/>
            <a:ext cx="470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16"/>
          <p:cNvCxnSpPr/>
          <p:nvPr/>
        </p:nvCxnSpPr>
        <p:spPr>
          <a:xfrm>
            <a:off x="713225" y="4134675"/>
            <a:ext cx="470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e1c6a71a7_3_0"/>
          <p:cNvSpPr txBox="1"/>
          <p:nvPr>
            <p:ph type="title"/>
          </p:nvPr>
        </p:nvSpPr>
        <p:spPr>
          <a:xfrm>
            <a:off x="363750" y="310825"/>
            <a:ext cx="8416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Q1: How does the affordability of healthy diets vary by income group?</a:t>
            </a:r>
            <a:endParaRPr sz="1800"/>
          </a:p>
        </p:txBody>
      </p:sp>
      <p:pic>
        <p:nvPicPr>
          <p:cNvPr id="351" name="Google Shape;351;g30e1c6a71a7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001" y="754500"/>
            <a:ext cx="5068250" cy="402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0e1c6a71a7_3_0"/>
          <p:cNvSpPr txBox="1"/>
          <p:nvPr>
            <p:ph idx="4" type="subTitle"/>
          </p:nvPr>
        </p:nvSpPr>
        <p:spPr>
          <a:xfrm>
            <a:off x="249550" y="1026625"/>
            <a:ext cx="3039900" cy="3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As the population’s GDP increases </a:t>
            </a:r>
            <a:endParaRPr b="0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The percentage of the population unable to afford healthy diets decreases</a:t>
            </a:r>
            <a:endParaRPr b="0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More people can afford healthy diets in high-income countries</a:t>
            </a:r>
            <a:endParaRPr b="0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The r</a:t>
            </a:r>
            <a:r>
              <a:rPr b="0" baseline="30000" lang="en" sz="1400">
                <a:solidFill>
                  <a:srgbClr val="000000"/>
                </a:solidFill>
              </a:rPr>
              <a:t>2</a:t>
            </a:r>
            <a:r>
              <a:rPr b="0" lang="en" sz="1400">
                <a:solidFill>
                  <a:srgbClr val="000000"/>
                </a:solidFill>
              </a:rPr>
              <a:t>-value is 0.481</a:t>
            </a:r>
            <a:endParaRPr b="0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Moderate correlation</a:t>
            </a:r>
            <a:endParaRPr b="0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db1dea297_1_173"/>
          <p:cNvSpPr txBox="1"/>
          <p:nvPr>
            <p:ph type="title"/>
          </p:nvPr>
        </p:nvSpPr>
        <p:spPr>
          <a:xfrm>
            <a:off x="363750" y="310825"/>
            <a:ext cx="8416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Q2: What is the relationship between global income levels and the cost of healthy diets?</a:t>
            </a:r>
            <a:endParaRPr sz="1800"/>
          </a:p>
        </p:txBody>
      </p:sp>
      <p:pic>
        <p:nvPicPr>
          <p:cNvPr id="358" name="Google Shape;358;g30db1dea297_1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521" y="754500"/>
            <a:ext cx="5097728" cy="40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0db1dea297_1_173"/>
          <p:cNvSpPr txBox="1"/>
          <p:nvPr>
            <p:ph idx="4" type="subTitle"/>
          </p:nvPr>
        </p:nvSpPr>
        <p:spPr>
          <a:xfrm>
            <a:off x="249550" y="1026625"/>
            <a:ext cx="3039900" cy="3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Considerable variation in the cost across different countries, even within the same income group</a:t>
            </a:r>
            <a:endParaRPr b="0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The cost of healthy diets tends to be </a:t>
            </a:r>
            <a:r>
              <a:rPr b="0" lang="en" sz="1400">
                <a:solidFill>
                  <a:srgbClr val="000000"/>
                </a:solidFill>
              </a:rPr>
              <a:t>a </a:t>
            </a:r>
            <a:r>
              <a:rPr b="0" lang="en" sz="1400">
                <a:solidFill>
                  <a:srgbClr val="000000"/>
                </a:solidFill>
              </a:rPr>
              <a:t>relatively smaller part of people’s income in high-income countries</a:t>
            </a:r>
            <a:endParaRPr b="0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The r</a:t>
            </a:r>
            <a:r>
              <a:rPr b="0" baseline="30000" lang="en" sz="1400">
                <a:solidFill>
                  <a:srgbClr val="000000"/>
                </a:solidFill>
              </a:rPr>
              <a:t>2</a:t>
            </a:r>
            <a:r>
              <a:rPr b="0" lang="en" sz="1400">
                <a:solidFill>
                  <a:srgbClr val="000000"/>
                </a:solidFill>
              </a:rPr>
              <a:t>-value is 0.277</a:t>
            </a:r>
            <a:endParaRPr b="0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Weak</a:t>
            </a:r>
            <a:r>
              <a:rPr b="0" lang="en" sz="1400">
                <a:solidFill>
                  <a:srgbClr val="000000"/>
                </a:solidFill>
              </a:rPr>
              <a:t> </a:t>
            </a:r>
            <a:r>
              <a:rPr b="0" lang="en" sz="1400">
                <a:solidFill>
                  <a:srgbClr val="000000"/>
                </a:solidFill>
              </a:rPr>
              <a:t>correlation</a:t>
            </a:r>
            <a:endParaRPr b="0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g30db1dea297_1_58"/>
          <p:cNvCxnSpPr/>
          <p:nvPr/>
        </p:nvCxnSpPr>
        <p:spPr>
          <a:xfrm flipH="1" rot="10800000">
            <a:off x="211700" y="892200"/>
            <a:ext cx="8653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5" name="Google Shape;365;g30db1dea297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600" y="986300"/>
            <a:ext cx="5297749" cy="37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0db1dea297_1_58"/>
          <p:cNvSpPr txBox="1"/>
          <p:nvPr>
            <p:ph idx="4" type="subTitle"/>
          </p:nvPr>
        </p:nvSpPr>
        <p:spPr>
          <a:xfrm>
            <a:off x="153325" y="995600"/>
            <a:ext cx="3473700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Shows </a:t>
            </a:r>
            <a:r>
              <a:rPr b="0" lang="en" sz="1400">
                <a:solidFill>
                  <a:srgbClr val="000000"/>
                </a:solidFill>
              </a:rPr>
              <a:t>dietary choices by Income groups using the Purchasing Power Parity [PPP] Dollar per Person per day factor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Key Observations:</a:t>
            </a:r>
            <a:endParaRPr b="0" sz="1400">
              <a:solidFill>
                <a:srgbClr val="000000"/>
              </a:solidFill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Cost of animal source of foods takes up a significant portion of LMI </a:t>
            </a:r>
            <a:endParaRPr b="0" sz="1400">
              <a:solidFill>
                <a:srgbClr val="000000"/>
              </a:solidFill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0" lang="en" sz="1400">
                <a:solidFill>
                  <a:srgbClr val="000000"/>
                </a:solidFill>
              </a:rPr>
              <a:t>Cost of vegetables takes up a smaller portion of the spending from Lower income countries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</p:txBody>
      </p:sp>
      <p:sp>
        <p:nvSpPr>
          <p:cNvPr id="367" name="Google Shape;367;g30db1dea297_1_58"/>
          <p:cNvSpPr txBox="1"/>
          <p:nvPr>
            <p:ph type="title"/>
          </p:nvPr>
        </p:nvSpPr>
        <p:spPr>
          <a:xfrm>
            <a:off x="363750" y="205008"/>
            <a:ext cx="8416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Q3: </a:t>
            </a:r>
            <a:r>
              <a:rPr lang="en" sz="1800"/>
              <a:t>How do the costs of different dietary choices vary among high, middle, and low-income populations in 2017?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db1dea297_2_2"/>
          <p:cNvSpPr txBox="1"/>
          <p:nvPr>
            <p:ph type="title"/>
          </p:nvPr>
        </p:nvSpPr>
        <p:spPr>
          <a:xfrm>
            <a:off x="308800" y="334125"/>
            <a:ext cx="8541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Q4: How does a person's income level influence the types and amounts of food they typically consume? </a:t>
            </a:r>
            <a:r>
              <a:rPr lang="en" sz="2800"/>
              <a:t> </a:t>
            </a:r>
            <a:endParaRPr sz="2800"/>
          </a:p>
        </p:txBody>
      </p:sp>
      <p:cxnSp>
        <p:nvCxnSpPr>
          <p:cNvPr id="373" name="Google Shape;373;g30db1dea297_2_2"/>
          <p:cNvCxnSpPr/>
          <p:nvPr/>
        </p:nvCxnSpPr>
        <p:spPr>
          <a:xfrm flipH="1" rot="10800000">
            <a:off x="346600" y="1219925"/>
            <a:ext cx="8398800" cy="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g30db1dea297_2_2"/>
          <p:cNvSpPr txBox="1"/>
          <p:nvPr>
            <p:ph idx="4" type="subTitle"/>
          </p:nvPr>
        </p:nvSpPr>
        <p:spPr>
          <a:xfrm>
            <a:off x="138625" y="1544475"/>
            <a:ext cx="38142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It does affect in a several way where the consumer decision is </a:t>
            </a:r>
            <a:r>
              <a:rPr b="0" lang="en" sz="1400">
                <a:solidFill>
                  <a:schemeClr val="dk1"/>
                </a:solidFill>
              </a:rPr>
              <a:t>based</a:t>
            </a:r>
            <a:r>
              <a:rPr b="0" lang="en" sz="1400">
                <a:solidFill>
                  <a:schemeClr val="dk1"/>
                </a:solidFill>
              </a:rPr>
              <a:t> on budget and not </a:t>
            </a:r>
            <a:r>
              <a:rPr b="0" lang="en" sz="1400">
                <a:solidFill>
                  <a:schemeClr val="dk1"/>
                </a:solidFill>
              </a:rPr>
              <a:t>with a nutritional focus.  </a:t>
            </a:r>
            <a:endParaRPr b="0" sz="1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The cost impact of animal-based foods on household food budgets worldwide is also highlighted by this data, along with the significance of a balanced diet on a global scale.</a:t>
            </a: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>
              <a:solidFill>
                <a:schemeClr val="dk1"/>
              </a:solidFill>
            </a:endParaRPr>
          </a:p>
        </p:txBody>
      </p:sp>
      <p:pic>
        <p:nvPicPr>
          <p:cNvPr id="375" name="Google Shape;375;g30db1dea297_2_2"/>
          <p:cNvPicPr preferRelativeResize="0"/>
          <p:nvPr/>
        </p:nvPicPr>
        <p:blipFill rotWithShape="1">
          <a:blip r:embed="rId3">
            <a:alphaModFix/>
          </a:blip>
          <a:srcRect b="11654" l="0" r="0" t="17328"/>
          <a:stretch/>
        </p:blipFill>
        <p:spPr>
          <a:xfrm>
            <a:off x="4270075" y="1697825"/>
            <a:ext cx="4580524" cy="311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0db1dea297_2_2"/>
          <p:cNvSpPr txBox="1"/>
          <p:nvPr>
            <p:ph idx="4" type="subTitle"/>
          </p:nvPr>
        </p:nvSpPr>
        <p:spPr>
          <a:xfrm>
            <a:off x="4807600" y="1261625"/>
            <a:ext cx="4580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GENERAL DISTRIBUTION OF FOOD COSTS 2017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30e1c6a71a7_6_2"/>
          <p:cNvPicPr preferRelativeResize="0"/>
          <p:nvPr/>
        </p:nvPicPr>
        <p:blipFill rotWithShape="1">
          <a:blip r:embed="rId3">
            <a:alphaModFix/>
          </a:blip>
          <a:srcRect b="19662" l="0" r="0" t="23705"/>
          <a:stretch/>
        </p:blipFill>
        <p:spPr>
          <a:xfrm>
            <a:off x="83175" y="763125"/>
            <a:ext cx="4630551" cy="3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0e1c6a71a7_6_2"/>
          <p:cNvPicPr preferRelativeResize="0"/>
          <p:nvPr/>
        </p:nvPicPr>
        <p:blipFill rotWithShape="1">
          <a:blip r:embed="rId4">
            <a:alphaModFix/>
          </a:blip>
          <a:srcRect b="12186" l="0" r="0" t="18456"/>
          <a:stretch/>
        </p:blipFill>
        <p:spPr>
          <a:xfrm>
            <a:off x="4713725" y="763125"/>
            <a:ext cx="4367125" cy="35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30e1c6a71a7_6_2"/>
          <p:cNvSpPr txBox="1"/>
          <p:nvPr>
            <p:ph idx="4" type="subTitle"/>
          </p:nvPr>
        </p:nvSpPr>
        <p:spPr>
          <a:xfrm>
            <a:off x="180225" y="326925"/>
            <a:ext cx="3452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LOW INCOME </a:t>
            </a:r>
            <a:endParaRPr sz="2400"/>
          </a:p>
        </p:txBody>
      </p:sp>
      <p:sp>
        <p:nvSpPr>
          <p:cNvPr id="384" name="Google Shape;384;g30e1c6a71a7_6_2"/>
          <p:cNvSpPr txBox="1"/>
          <p:nvPr>
            <p:ph idx="4" type="subTitle"/>
          </p:nvPr>
        </p:nvSpPr>
        <p:spPr>
          <a:xfrm>
            <a:off x="4713727" y="326925"/>
            <a:ext cx="3854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HIGH </a:t>
            </a:r>
            <a:r>
              <a:rPr lang="en" sz="900"/>
              <a:t>INCOME </a:t>
            </a:r>
            <a:endParaRPr sz="2400"/>
          </a:p>
        </p:txBody>
      </p:sp>
      <p:sp>
        <p:nvSpPr>
          <p:cNvPr id="385" name="Google Shape;385;g30e1c6a71a7_6_2"/>
          <p:cNvSpPr txBox="1"/>
          <p:nvPr>
            <p:ph idx="4" type="subTitle"/>
          </p:nvPr>
        </p:nvSpPr>
        <p:spPr>
          <a:xfrm>
            <a:off x="298700" y="4270075"/>
            <a:ext cx="8900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dk1"/>
                </a:solidFill>
              </a:rPr>
              <a:t>This data shows the difference between low income food consumption distribution and high income consumption distribution.  It shows how the money is the main factor at the time to choose a diet. </a:t>
            </a:r>
            <a:endParaRPr b="0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9" name="Google Shape;199;p2"/>
          <p:cNvSpPr txBox="1"/>
          <p:nvPr>
            <p:ph idx="3" type="subTitle"/>
          </p:nvPr>
        </p:nvSpPr>
        <p:spPr>
          <a:xfrm>
            <a:off x="3419250" y="3902888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 visualizations to answer research questions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00" name="Google Shape;200;p2"/>
          <p:cNvSpPr txBox="1"/>
          <p:nvPr>
            <p:ph idx="1" type="subTitle"/>
          </p:nvPr>
        </p:nvSpPr>
        <p:spPr>
          <a:xfrm>
            <a:off x="713224" y="2264450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Group 3 members </a:t>
            </a:r>
            <a:endParaRPr/>
          </a:p>
        </p:txBody>
      </p:sp>
      <p:sp>
        <p:nvSpPr>
          <p:cNvPr id="201" name="Google Shape;201;p2"/>
          <p:cNvSpPr txBox="1"/>
          <p:nvPr>
            <p:ph idx="2" type="subTitle"/>
          </p:nvPr>
        </p:nvSpPr>
        <p:spPr>
          <a:xfrm>
            <a:off x="713224" y="3902888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Datasets obtained, data explored and cleaned</a:t>
            </a:r>
            <a:endParaRPr/>
          </a:p>
        </p:txBody>
      </p:sp>
      <p:sp>
        <p:nvSpPr>
          <p:cNvPr id="202" name="Google Shape;202;p2"/>
          <p:cNvSpPr txBox="1"/>
          <p:nvPr>
            <p:ph idx="5" type="title"/>
          </p:nvPr>
        </p:nvSpPr>
        <p:spPr>
          <a:xfrm>
            <a:off x="2117524" y="138076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" name="Google Shape;203;p2"/>
          <p:cNvSpPr txBox="1"/>
          <p:nvPr>
            <p:ph idx="6" type="title"/>
          </p:nvPr>
        </p:nvSpPr>
        <p:spPr>
          <a:xfrm>
            <a:off x="4823550" y="301921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4" name="Google Shape;204;p2"/>
          <p:cNvSpPr txBox="1"/>
          <p:nvPr>
            <p:ph idx="7" type="title"/>
          </p:nvPr>
        </p:nvSpPr>
        <p:spPr>
          <a:xfrm>
            <a:off x="2117524" y="301921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5" name="Google Shape;205;p2"/>
          <p:cNvSpPr txBox="1"/>
          <p:nvPr>
            <p:ph idx="8" type="title"/>
          </p:nvPr>
        </p:nvSpPr>
        <p:spPr>
          <a:xfrm>
            <a:off x="4823550" y="138076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6" name="Google Shape;206;p2"/>
          <p:cNvSpPr txBox="1"/>
          <p:nvPr>
            <p:ph idx="9" type="subTitle"/>
          </p:nvPr>
        </p:nvSpPr>
        <p:spPr>
          <a:xfrm>
            <a:off x="6125275" y="3902888"/>
            <a:ext cx="23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Draw conclusions based on analysis</a:t>
            </a:r>
            <a:endParaRPr/>
          </a:p>
        </p:txBody>
      </p:sp>
      <p:sp>
        <p:nvSpPr>
          <p:cNvPr id="207" name="Google Shape;207;p2"/>
          <p:cNvSpPr txBox="1"/>
          <p:nvPr>
            <p:ph idx="14" type="title"/>
          </p:nvPr>
        </p:nvSpPr>
        <p:spPr>
          <a:xfrm>
            <a:off x="7529575" y="301921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8" name="Google Shape;208;p2"/>
          <p:cNvSpPr txBox="1"/>
          <p:nvPr>
            <p:ph idx="15" type="title"/>
          </p:nvPr>
        </p:nvSpPr>
        <p:spPr>
          <a:xfrm>
            <a:off x="7529575" y="1380765"/>
            <a:ext cx="90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9" name="Google Shape;209;p2"/>
          <p:cNvSpPr txBox="1"/>
          <p:nvPr>
            <p:ph idx="16" type="subTitle"/>
          </p:nvPr>
        </p:nvSpPr>
        <p:spPr>
          <a:xfrm>
            <a:off x="713224" y="19596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0" name="Google Shape;210;p2"/>
          <p:cNvSpPr txBox="1"/>
          <p:nvPr>
            <p:ph idx="17" type="subTitle"/>
          </p:nvPr>
        </p:nvSpPr>
        <p:spPr>
          <a:xfrm>
            <a:off x="713224" y="3598098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11" name="Google Shape;211;p2"/>
          <p:cNvSpPr txBox="1"/>
          <p:nvPr>
            <p:ph idx="18" type="subTitle"/>
          </p:nvPr>
        </p:nvSpPr>
        <p:spPr>
          <a:xfrm>
            <a:off x="3419250" y="3598098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12" name="Google Shape;212;p2"/>
          <p:cNvSpPr txBox="1"/>
          <p:nvPr>
            <p:ph idx="19" type="subTitle"/>
          </p:nvPr>
        </p:nvSpPr>
        <p:spPr>
          <a:xfrm>
            <a:off x="3419250" y="195965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13" name="Google Shape;213;p2"/>
          <p:cNvSpPr txBox="1"/>
          <p:nvPr>
            <p:ph idx="20" type="subTitle"/>
          </p:nvPr>
        </p:nvSpPr>
        <p:spPr>
          <a:xfrm>
            <a:off x="6125275" y="3598098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4" name="Google Shape;214;p2"/>
          <p:cNvSpPr txBox="1"/>
          <p:nvPr>
            <p:ph idx="21" type="subTitle"/>
          </p:nvPr>
        </p:nvSpPr>
        <p:spPr>
          <a:xfrm>
            <a:off x="6084352" y="2253320"/>
            <a:ext cx="230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Research Questions</a:t>
            </a:r>
            <a:endParaRPr/>
          </a:p>
        </p:txBody>
      </p:sp>
      <p:cxnSp>
        <p:nvCxnSpPr>
          <p:cNvPr id="215" name="Google Shape;215;p2"/>
          <p:cNvCxnSpPr/>
          <p:nvPr/>
        </p:nvCxnSpPr>
        <p:spPr>
          <a:xfrm>
            <a:off x="801475" y="1849525"/>
            <a:ext cx="21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2"/>
          <p:cNvCxnSpPr/>
          <p:nvPr/>
        </p:nvCxnSpPr>
        <p:spPr>
          <a:xfrm>
            <a:off x="801475" y="3491575"/>
            <a:ext cx="21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"/>
          <p:cNvCxnSpPr/>
          <p:nvPr/>
        </p:nvCxnSpPr>
        <p:spPr>
          <a:xfrm>
            <a:off x="3518113" y="1849525"/>
            <a:ext cx="21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"/>
          <p:cNvCxnSpPr/>
          <p:nvPr/>
        </p:nvCxnSpPr>
        <p:spPr>
          <a:xfrm>
            <a:off x="3518113" y="3491575"/>
            <a:ext cx="21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2"/>
          <p:cNvCxnSpPr/>
          <p:nvPr/>
        </p:nvCxnSpPr>
        <p:spPr>
          <a:xfrm>
            <a:off x="6216652" y="1849525"/>
            <a:ext cx="21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2"/>
          <p:cNvCxnSpPr/>
          <p:nvPr/>
        </p:nvCxnSpPr>
        <p:spPr>
          <a:xfrm>
            <a:off x="6216652" y="3491575"/>
            <a:ext cx="217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e12ade474_1_0"/>
          <p:cNvSpPr txBox="1"/>
          <p:nvPr>
            <p:ph type="title"/>
          </p:nvPr>
        </p:nvSpPr>
        <p:spPr>
          <a:xfrm>
            <a:off x="160800" y="306400"/>
            <a:ext cx="88224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Q5: Is there a significant correlation between the unaffordability of healthy diets and the prevalence of obesity rates in different countries?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1" name="Google Shape;391;g30e12ade474_1_0"/>
          <p:cNvSpPr txBox="1"/>
          <p:nvPr/>
        </p:nvSpPr>
        <p:spPr>
          <a:xfrm>
            <a:off x="751925" y="1307775"/>
            <a:ext cx="2318100" cy="3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g30e12ade474_1_0"/>
          <p:cNvSpPr txBox="1"/>
          <p:nvPr/>
        </p:nvSpPr>
        <p:spPr>
          <a:xfrm>
            <a:off x="186120" y="1164575"/>
            <a:ext cx="2826300" cy="3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21512"/>
                </a:solidFill>
                <a:latin typeface="Alexandria"/>
                <a:ea typeface="Alexandria"/>
                <a:cs typeface="Alexandria"/>
                <a:sym typeface="Alexandria"/>
              </a:rPr>
              <a:t>The analysis indicates that there is no significant correlation between the unaffordability of healthy diets and the prevalence of obesity rates in different countries based on the r² value of 0.009. </a:t>
            </a:r>
            <a:endParaRPr>
              <a:solidFill>
                <a:schemeClr val="lt2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393" name="Google Shape;393;g30e12ade47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067" y="989675"/>
            <a:ext cx="4954008" cy="37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e12ade474_1_14"/>
          <p:cNvSpPr txBox="1"/>
          <p:nvPr>
            <p:ph type="title"/>
          </p:nvPr>
        </p:nvSpPr>
        <p:spPr>
          <a:xfrm>
            <a:off x="316500" y="292525"/>
            <a:ext cx="85110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Q6: </a:t>
            </a:r>
            <a:r>
              <a:rPr lang="en" sz="1800"/>
              <a:t>Is there a correlation between global income levels and obesity rates?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9" name="Google Shape;399;g30e12ade474_1_14"/>
          <p:cNvSpPr txBox="1"/>
          <p:nvPr/>
        </p:nvSpPr>
        <p:spPr>
          <a:xfrm>
            <a:off x="326938" y="981750"/>
            <a:ext cx="29694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1512"/>
                </a:solidFill>
                <a:latin typeface="Alexandria"/>
                <a:ea typeface="Alexandria"/>
                <a:cs typeface="Alexandria"/>
                <a:sym typeface="Alexandria"/>
              </a:rPr>
              <a:t>The scatter plot analysis yields an r² value of 0.008, indicating no significant correlation between global income levels (GDP) and obesity rates. This suggests that income alone is not a strong predictor of obesity, and a more nuanced analysis that includes additional factors is needed to understand the relationship between economic conditions and obesity.</a:t>
            </a:r>
            <a:endParaRPr>
              <a:solidFill>
                <a:srgbClr val="121512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g30e12ade474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975" y="845725"/>
            <a:ext cx="5491676" cy="400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e1c6a71a7_1_0"/>
          <p:cNvSpPr txBox="1"/>
          <p:nvPr>
            <p:ph type="title"/>
          </p:nvPr>
        </p:nvSpPr>
        <p:spPr>
          <a:xfrm>
            <a:off x="327025" y="236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Map showing prevalence of obesity globally</a:t>
            </a:r>
            <a:endParaRPr sz="2300"/>
          </a:p>
        </p:txBody>
      </p:sp>
      <p:sp>
        <p:nvSpPr>
          <p:cNvPr id="406" name="Google Shape;406;g30e1c6a71a7_1_0"/>
          <p:cNvSpPr txBox="1"/>
          <p:nvPr>
            <p:ph idx="2" type="subTitle"/>
          </p:nvPr>
        </p:nvSpPr>
        <p:spPr>
          <a:xfrm>
            <a:off x="3337503" y="2906070"/>
            <a:ext cx="2469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0e1c6a71a7_1_0"/>
          <p:cNvSpPr txBox="1"/>
          <p:nvPr>
            <p:ph idx="5" type="subTitle"/>
          </p:nvPr>
        </p:nvSpPr>
        <p:spPr>
          <a:xfrm>
            <a:off x="3337497" y="2602550"/>
            <a:ext cx="2469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g30e1c6a71a7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275" y="776250"/>
            <a:ext cx="7907476" cy="408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e15be32f0_0_17"/>
          <p:cNvSpPr txBox="1"/>
          <p:nvPr>
            <p:ph type="title"/>
          </p:nvPr>
        </p:nvSpPr>
        <p:spPr>
          <a:xfrm>
            <a:off x="290400" y="310825"/>
            <a:ext cx="84165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Statistical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(ANOVA)</a:t>
            </a:r>
            <a:endParaRPr sz="1800"/>
          </a:p>
        </p:txBody>
      </p:sp>
      <p:sp>
        <p:nvSpPr>
          <p:cNvPr id="414" name="Google Shape;414;g30e15be32f0_0_17"/>
          <p:cNvSpPr txBox="1"/>
          <p:nvPr>
            <p:ph idx="4" type="subTitle"/>
          </p:nvPr>
        </p:nvSpPr>
        <p:spPr>
          <a:xfrm>
            <a:off x="290400" y="4169425"/>
            <a:ext cx="85632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8575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Font typeface="Alexandria"/>
              <a:buChar char="●"/>
            </a:pPr>
            <a:r>
              <a:rPr b="0"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F-statistics: </a:t>
            </a:r>
            <a:r>
              <a:rPr b="0"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727.28, very large, substantial differences in the average costs of the different food types.</a:t>
            </a:r>
            <a:endParaRPr b="0"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Alexandria"/>
              <a:buChar char="●"/>
            </a:pPr>
            <a:r>
              <a:rPr b="0"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p-value: 1.0984e-213, close to zero, the differences between the groups are statistically significant.</a:t>
            </a:r>
            <a:endParaRPr b="0"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g30e15be32f0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325" y="310825"/>
            <a:ext cx="6086857" cy="38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e1c6a71a7_2_2"/>
          <p:cNvSpPr txBox="1"/>
          <p:nvPr>
            <p:ph type="title"/>
          </p:nvPr>
        </p:nvSpPr>
        <p:spPr>
          <a:xfrm>
            <a:off x="246945" y="253025"/>
            <a:ext cx="84165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Hypothesis Testing using </a:t>
            </a:r>
            <a:r>
              <a:rPr lang="en" sz="2000"/>
              <a:t>ANOVA</a:t>
            </a:r>
            <a:endParaRPr sz="2000"/>
          </a:p>
        </p:txBody>
      </p:sp>
      <p:sp>
        <p:nvSpPr>
          <p:cNvPr id="421" name="Google Shape;421;g30e1c6a71a7_2_2"/>
          <p:cNvSpPr txBox="1"/>
          <p:nvPr>
            <p:ph idx="4" type="subTitle"/>
          </p:nvPr>
        </p:nvSpPr>
        <p:spPr>
          <a:xfrm>
            <a:off x="255025" y="743225"/>
            <a:ext cx="8416500" cy="4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181818"/>
                </a:solidFill>
              </a:rPr>
              <a:t>We decided to test an hypothesis using ANOVA to evaluate whether variations in the </a:t>
            </a:r>
            <a:r>
              <a:rPr b="0" lang="en" sz="1400">
                <a:solidFill>
                  <a:srgbClr val="181818"/>
                </a:solidFill>
              </a:rPr>
              <a:t>varying</a:t>
            </a:r>
            <a:r>
              <a:rPr b="0" lang="en" sz="1400">
                <a:solidFill>
                  <a:srgbClr val="181818"/>
                </a:solidFill>
              </a:rPr>
              <a:t> costs of food categories significantly impact the overall cost of a healthy diet.</a:t>
            </a:r>
            <a:endParaRPr b="0" sz="135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5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5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5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81818"/>
                </a:solidFill>
              </a:rPr>
              <a:t>NULL HYPOTHESIS:</a:t>
            </a:r>
            <a:endParaRPr sz="14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181818"/>
                </a:solidFill>
              </a:rPr>
              <a:t>There is no significant difference in the cost of a healthy diet concerning the various food categories.</a:t>
            </a:r>
            <a:endParaRPr b="0" sz="14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181818"/>
                </a:solidFill>
              </a:rPr>
              <a:t>The ‘means’ of the costs associated with these food categories are equal, indicating that the cost of a healthy diet does not depend on the type of food category considered.</a:t>
            </a:r>
            <a:endParaRPr b="0" sz="1400">
              <a:solidFill>
                <a:srgbClr val="18181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g30db1dea297_1_78"/>
          <p:cNvGrpSpPr/>
          <p:nvPr/>
        </p:nvGrpSpPr>
        <p:grpSpPr>
          <a:xfrm>
            <a:off x="-154" y="136572"/>
            <a:ext cx="9144309" cy="4870366"/>
            <a:chOff x="233350" y="949250"/>
            <a:chExt cx="7137300" cy="3802300"/>
          </a:xfrm>
        </p:grpSpPr>
        <p:sp>
          <p:nvSpPr>
            <p:cNvPr id="427" name="Google Shape;427;g30db1dea297_1_78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30db1dea297_1_78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30db1dea297_1_78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30db1dea297_1_78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30db1dea297_1_78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30db1dea297_1_78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30db1dea297_1_78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30db1dea297_1_78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30db1dea297_1_78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30db1dea297_1_78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30db1dea297_1_78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30db1dea297_1_78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30db1dea297_1_78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30db1dea297_1_78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30db1dea297_1_78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30db1dea297_1_78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30db1dea297_1_78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30db1dea297_1_78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30db1dea297_1_78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30db1dea297_1_78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30db1dea297_1_78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30db1dea297_1_78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db1dea297_1_78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30db1dea297_1_78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30db1dea297_1_78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30db1dea297_1_78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30db1dea297_1_78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30db1dea297_1_78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30db1dea297_1_78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db1dea297_1_78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30db1dea297_1_78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30db1dea297_1_78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30db1dea297_1_78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30db1dea297_1_78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30db1dea297_1_78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30db1dea297_1_78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30db1dea297_1_78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30db1dea297_1_78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30db1dea297_1_78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30db1dea297_1_78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30db1dea297_1_78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30db1dea297_1_78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30db1dea297_1_78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30db1dea297_1_78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30db1dea297_1_78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30db1dea297_1_78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30db1dea297_1_78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30db1dea297_1_78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30db1dea297_1_78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30db1dea297_1_78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30db1dea297_1_78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8" name="Google Shape;478;g30db1dea297_1_78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9487" l="0" r="0" t="9487"/>
          <a:stretch/>
        </p:blipFill>
        <p:spPr>
          <a:xfrm>
            <a:off x="5219647" y="629825"/>
            <a:ext cx="3190500" cy="38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30db1dea297_1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313" y="629825"/>
            <a:ext cx="30956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0db1dea297_1_78"/>
          <p:cNvSpPr txBox="1"/>
          <p:nvPr>
            <p:ph type="title"/>
          </p:nvPr>
        </p:nvSpPr>
        <p:spPr>
          <a:xfrm>
            <a:off x="329850" y="2527298"/>
            <a:ext cx="59631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400">
                <a:solidFill>
                  <a:schemeClr val="dk2"/>
                </a:solidFill>
              </a:rPr>
              <a:t>06</a:t>
            </a:r>
            <a:endParaRPr sz="5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400">
                <a:solidFill>
                  <a:schemeClr val="dk2"/>
                </a:solidFill>
              </a:rPr>
              <a:t>Conclusion</a:t>
            </a:r>
            <a:endParaRPr sz="5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db1dea297_1_1083"/>
          <p:cNvSpPr txBox="1"/>
          <p:nvPr>
            <p:ph type="title"/>
          </p:nvPr>
        </p:nvSpPr>
        <p:spPr>
          <a:xfrm>
            <a:off x="350150" y="294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86" name="Google Shape;486;g30db1dea297_1_1083"/>
          <p:cNvSpPr txBox="1"/>
          <p:nvPr/>
        </p:nvSpPr>
        <p:spPr>
          <a:xfrm>
            <a:off x="480850" y="1045450"/>
            <a:ext cx="82416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1512"/>
              </a:buClr>
              <a:buSzPts val="1400"/>
              <a:buFont typeface="Alexandria"/>
              <a:buChar char="●"/>
            </a:pPr>
            <a:r>
              <a:rPr lang="en">
                <a:solidFill>
                  <a:srgbClr val="121512"/>
                </a:solidFill>
                <a:latin typeface="Alexandria"/>
                <a:ea typeface="Alexandria"/>
                <a:cs typeface="Alexandria"/>
                <a:sym typeface="Alexandria"/>
              </a:rPr>
              <a:t>Income disparities significantly impact the affordability of healthy diets, with higher-income countries showing a lower percentage of populations unable to afford healthy diets and lower costs associated with these diets. </a:t>
            </a:r>
            <a:endParaRPr>
              <a:solidFill>
                <a:srgbClr val="121512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512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1512"/>
              </a:buClr>
              <a:buSzPts val="1400"/>
              <a:buFont typeface="Alexandria"/>
              <a:buChar char="●"/>
            </a:pPr>
            <a:r>
              <a:rPr lang="en">
                <a:solidFill>
                  <a:srgbClr val="121512"/>
                </a:solidFill>
                <a:latin typeface="Alexandria"/>
                <a:ea typeface="Alexandria"/>
                <a:cs typeface="Alexandria"/>
                <a:sym typeface="Alexandria"/>
              </a:rPr>
              <a:t>However, the cost of animal-based foods remains a considerable burden for lower-income groups, particularly in low- and middle-income countries. </a:t>
            </a:r>
            <a:endParaRPr>
              <a:solidFill>
                <a:srgbClr val="121512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512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1512"/>
              </a:buClr>
              <a:buSzPts val="1400"/>
              <a:buFont typeface="Alexandria"/>
              <a:buChar char="●"/>
            </a:pPr>
            <a:r>
              <a:rPr lang="en">
                <a:solidFill>
                  <a:srgbClr val="121512"/>
                </a:solidFill>
                <a:latin typeface="Alexandria"/>
                <a:ea typeface="Alexandria"/>
                <a:cs typeface="Alexandria"/>
                <a:sym typeface="Alexandria"/>
              </a:rPr>
              <a:t>While income is a key factor influencing dietary choices, it only has a weak correlation with obesity rates, suggesting that other factors, such as lifestyle and culture, may also influence obesity prevalence. </a:t>
            </a:r>
            <a:endParaRPr>
              <a:solidFill>
                <a:srgbClr val="121512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1512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1512"/>
              </a:buClr>
              <a:buSzPts val="1400"/>
              <a:buFont typeface="Alexandria"/>
              <a:buChar char="●"/>
            </a:pPr>
            <a:r>
              <a:rPr lang="en">
                <a:solidFill>
                  <a:srgbClr val="121512"/>
                </a:solidFill>
                <a:latin typeface="Alexandria"/>
                <a:ea typeface="Alexandria"/>
                <a:cs typeface="Alexandria"/>
                <a:sym typeface="Alexandria"/>
              </a:rPr>
              <a:t>Further research is needed to explore the broader determinants of obesity and dietary choices across income groups.</a:t>
            </a:r>
            <a:endParaRPr>
              <a:solidFill>
                <a:srgbClr val="121512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1"/>
          <p:cNvSpPr txBox="1"/>
          <p:nvPr>
            <p:ph type="title"/>
          </p:nvPr>
        </p:nvSpPr>
        <p:spPr>
          <a:xfrm>
            <a:off x="209950" y="176025"/>
            <a:ext cx="7332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Bibliographical references</a:t>
            </a:r>
            <a:endParaRPr/>
          </a:p>
        </p:txBody>
      </p:sp>
      <p:sp>
        <p:nvSpPr>
          <p:cNvPr id="492" name="Google Shape;492;p31"/>
          <p:cNvSpPr txBox="1"/>
          <p:nvPr>
            <p:ph idx="1" type="subTitle"/>
          </p:nvPr>
        </p:nvSpPr>
        <p:spPr>
          <a:xfrm>
            <a:off x="209950" y="1017575"/>
            <a:ext cx="86826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lexandria"/>
              <a:buAutoNum type="arabicPeriod"/>
            </a:pPr>
            <a:r>
              <a:rPr lang="en" sz="1300">
                <a:latin typeface="Alexandria"/>
                <a:ea typeface="Alexandria"/>
                <a:cs typeface="Alexandria"/>
                <a:sym typeface="Alexandria"/>
              </a:rPr>
              <a:t>Global income statistics </a:t>
            </a:r>
            <a:r>
              <a:rPr lang="en" sz="1300">
                <a:latin typeface="Alexandria"/>
                <a:ea typeface="Alexandria"/>
                <a:cs typeface="Alexandria"/>
                <a:sym typeface="Alexandria"/>
              </a:rPr>
              <a:t> </a:t>
            </a:r>
            <a:r>
              <a:rPr lang="en" sz="1300" u="sng">
                <a:solidFill>
                  <a:schemeClr val="hlink"/>
                </a:solidFill>
                <a:latin typeface="Alexandria"/>
                <a:ea typeface="Alexandria"/>
                <a:cs typeface="Alexandria"/>
                <a:sym typeface="Alexandria"/>
                <a:hlinkClick r:id="rId3"/>
              </a:rPr>
              <a:t>https://www.kaggle.com/datasets/konradb/global-income-statistics</a:t>
            </a:r>
            <a:r>
              <a:rPr lang="en" sz="1300">
                <a:latin typeface="Alexandria"/>
                <a:ea typeface="Alexandria"/>
                <a:cs typeface="Alexandria"/>
                <a:sym typeface="Alexandria"/>
              </a:rPr>
              <a:t> </a:t>
            </a:r>
            <a:endParaRPr sz="1300">
              <a:latin typeface="Alexandria"/>
              <a:ea typeface="Alexandria"/>
              <a:cs typeface="Alexandria"/>
              <a:sym typeface="Alexandri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lexandria"/>
              <a:buAutoNum type="arabicPeriod"/>
            </a:pPr>
            <a:r>
              <a:rPr lang="en" sz="1300">
                <a:latin typeface="Alexandria"/>
                <a:ea typeface="Alexandria"/>
                <a:cs typeface="Alexandria"/>
                <a:sym typeface="Alexandria"/>
              </a:rPr>
              <a:t>Cost and Affordability of a Healthy Diet (CoAHD) </a:t>
            </a:r>
            <a:r>
              <a:rPr lang="en" sz="1300" u="sng">
                <a:solidFill>
                  <a:schemeClr val="hlink"/>
                </a:solidFill>
                <a:latin typeface="Alexandria"/>
                <a:ea typeface="Alexandria"/>
                <a:cs typeface="Alexandria"/>
                <a:sym typeface="Alexandria"/>
                <a:hlinkClick r:id="rId4"/>
              </a:rPr>
              <a:t>https://www.fao.org/faostat/en/#data/CAHD</a:t>
            </a:r>
            <a:endParaRPr sz="1300">
              <a:latin typeface="Alexandria"/>
              <a:ea typeface="Alexandria"/>
              <a:cs typeface="Alexandria"/>
              <a:sym typeface="Alexandri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lexandria"/>
              <a:buAutoNum type="arabicPeriod"/>
            </a:pPr>
            <a:r>
              <a:rPr lang="en" sz="1300">
                <a:latin typeface="Alexandria"/>
                <a:ea typeface="Alexandria"/>
                <a:cs typeface="Alexandria"/>
                <a:sym typeface="Alexandria"/>
              </a:rPr>
              <a:t>NCD Data Portal - WHO </a:t>
            </a:r>
            <a:r>
              <a:rPr lang="en" sz="1300" u="sng">
                <a:solidFill>
                  <a:schemeClr val="hlink"/>
                </a:solidFill>
                <a:latin typeface="Alexandria"/>
                <a:ea typeface="Alexandria"/>
                <a:cs typeface="Alexandria"/>
                <a:sym typeface="Alexandria"/>
                <a:hlinkClick r:id="rId5"/>
              </a:rPr>
              <a:t>http://ncdportal.org/</a:t>
            </a:r>
            <a:endParaRPr sz="1300">
              <a:latin typeface="Alexandria"/>
              <a:ea typeface="Alexandria"/>
              <a:cs typeface="Alexandria"/>
              <a:sym typeface="Alexandri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lexandria"/>
              <a:buAutoNum type="arabicPeriod"/>
            </a:pPr>
            <a:r>
              <a:rPr lang="en" sz="1300">
                <a:latin typeface="Alexandria"/>
                <a:ea typeface="Alexandria"/>
                <a:cs typeface="Alexandria"/>
                <a:sym typeface="Alexandria"/>
              </a:rPr>
              <a:t>Slidesgo - </a:t>
            </a:r>
            <a:r>
              <a:rPr lang="en" sz="1300" u="sng">
                <a:solidFill>
                  <a:schemeClr val="hlink"/>
                </a:solidFill>
                <a:latin typeface="Alexandria"/>
                <a:ea typeface="Alexandria"/>
                <a:cs typeface="Alexandria"/>
                <a:sym typeface="Alexandria"/>
                <a:hlinkClick r:id="rId6"/>
              </a:rPr>
              <a:t>https://slidesgo.com/faqs and </a:t>
            </a:r>
            <a:r>
              <a:rPr lang="en" sz="1300" u="sng">
                <a:solidFill>
                  <a:schemeClr val="hlink"/>
                </a:solidFill>
                <a:latin typeface="Alexandria"/>
                <a:ea typeface="Alexandria"/>
                <a:cs typeface="Alexandria"/>
                <a:sym typeface="Alexandria"/>
                <a:hlinkClick r:id="rId7"/>
              </a:rPr>
              <a:t>https://slidesgo.com/slidesgo-school</a:t>
            </a:r>
            <a:endParaRPr sz="1300">
              <a:latin typeface="Alexandria"/>
              <a:ea typeface="Alexandria"/>
              <a:cs typeface="Alexandria"/>
              <a:sym typeface="Alexandria"/>
            </a:endParaRPr>
          </a:p>
        </p:txBody>
      </p:sp>
      <p:cxnSp>
        <p:nvCxnSpPr>
          <p:cNvPr id="493" name="Google Shape;493;p31"/>
          <p:cNvCxnSpPr/>
          <p:nvPr/>
        </p:nvCxnSpPr>
        <p:spPr>
          <a:xfrm flipH="1" rot="10800000">
            <a:off x="311950" y="854725"/>
            <a:ext cx="82806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3"/>
          <p:cNvPicPr preferRelativeResize="0"/>
          <p:nvPr>
            <p:ph idx="2" type="pic"/>
          </p:nvPr>
        </p:nvPicPr>
        <p:blipFill rotWithShape="1">
          <a:blip r:embed="rId3">
            <a:alphaModFix amt="40000"/>
          </a:blip>
          <a:srcRect b="31252" l="0" r="0" t="31255"/>
          <a:stretch/>
        </p:blipFill>
        <p:spPr>
          <a:xfrm>
            <a:off x="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3"/>
          <p:cNvSpPr txBox="1"/>
          <p:nvPr>
            <p:ph type="title"/>
          </p:nvPr>
        </p:nvSpPr>
        <p:spPr>
          <a:xfrm>
            <a:off x="2642720" y="1225300"/>
            <a:ext cx="3858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Thanks!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0" name="Google Shape;500;p33"/>
          <p:cNvSpPr txBox="1"/>
          <p:nvPr/>
        </p:nvSpPr>
        <p:spPr>
          <a:xfrm flipH="1">
            <a:off x="2776200" y="2901400"/>
            <a:ext cx="3858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Please keep this slide for attribution</a:t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01" name="Google Shape;501;p33"/>
          <p:cNvGrpSpPr/>
          <p:nvPr/>
        </p:nvGrpSpPr>
        <p:grpSpPr>
          <a:xfrm>
            <a:off x="2432319" y="2859673"/>
            <a:ext cx="343878" cy="343878"/>
            <a:chOff x="1323129" y="2571761"/>
            <a:chExt cx="417024" cy="417024"/>
          </a:xfrm>
        </p:grpSpPr>
        <p:sp>
          <p:nvSpPr>
            <p:cNvPr id="502" name="Google Shape;502;p33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6" name="Google Shape;506;p33"/>
          <p:cNvCxnSpPr/>
          <p:nvPr/>
        </p:nvCxnSpPr>
        <p:spPr>
          <a:xfrm>
            <a:off x="304175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33"/>
          <p:cNvCxnSpPr/>
          <p:nvPr/>
        </p:nvCxnSpPr>
        <p:spPr>
          <a:xfrm>
            <a:off x="304175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g30e12a4f08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302" y="684035"/>
            <a:ext cx="4263296" cy="34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30e12a4f08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4038"/>
            <a:ext cx="4376081" cy="34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30e12a4f083_0_0"/>
          <p:cNvSpPr txBox="1"/>
          <p:nvPr/>
        </p:nvSpPr>
        <p:spPr>
          <a:xfrm>
            <a:off x="152388" y="4090175"/>
            <a:ext cx="426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The r</a:t>
            </a:r>
            <a:r>
              <a:rPr baseline="30000" lang="en"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r>
              <a:rPr lang="en"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-</a:t>
            </a:r>
            <a:r>
              <a:rPr lang="en"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value is 0.481</a:t>
            </a:r>
            <a:endParaRPr sz="120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515" name="Google Shape;515;g30e12a4f083_0_0"/>
          <p:cNvSpPr txBox="1"/>
          <p:nvPr/>
        </p:nvSpPr>
        <p:spPr>
          <a:xfrm>
            <a:off x="4728288" y="4090175"/>
            <a:ext cx="426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The </a:t>
            </a:r>
            <a:r>
              <a:rPr lang="en"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r</a:t>
            </a:r>
            <a:r>
              <a:rPr baseline="30000" lang="en"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r>
              <a:rPr lang="en" sz="1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-value is 0.277</a:t>
            </a:r>
            <a:endParaRPr sz="120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"/>
          <p:cNvPicPr preferRelativeResize="0"/>
          <p:nvPr>
            <p:ph idx="2" type="pic"/>
          </p:nvPr>
        </p:nvPicPr>
        <p:blipFill rotWithShape="1">
          <a:blip r:embed="rId3">
            <a:alphaModFix amt="40000"/>
          </a:blip>
          <a:srcRect b="10465" l="0" r="0" t="513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"/>
          <p:cNvSpPr txBox="1"/>
          <p:nvPr>
            <p:ph idx="3" type="title"/>
          </p:nvPr>
        </p:nvSpPr>
        <p:spPr>
          <a:xfrm>
            <a:off x="880751" y="1582325"/>
            <a:ext cx="1324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" name="Google Shape;227;p3"/>
          <p:cNvCxnSpPr/>
          <p:nvPr/>
        </p:nvCxnSpPr>
        <p:spPr>
          <a:xfrm>
            <a:off x="304175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3"/>
          <p:cNvCxnSpPr/>
          <p:nvPr/>
        </p:nvCxnSpPr>
        <p:spPr>
          <a:xfrm>
            <a:off x="304175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3"/>
          <p:cNvSpPr txBox="1"/>
          <p:nvPr>
            <p:ph type="title"/>
          </p:nvPr>
        </p:nvSpPr>
        <p:spPr>
          <a:xfrm>
            <a:off x="1034889" y="2424129"/>
            <a:ext cx="5963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Introduction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"/>
          <p:cNvSpPr txBox="1"/>
          <p:nvPr>
            <p:ph idx="1" type="body"/>
          </p:nvPr>
        </p:nvSpPr>
        <p:spPr>
          <a:xfrm>
            <a:off x="712700" y="1111175"/>
            <a:ext cx="38592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websites.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Photos</a:t>
            </a:r>
            <a:endParaRPr b="1" sz="2000">
              <a:solidFill>
                <a:schemeClr val="lt2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 food pyramid assortment</a:t>
            </a:r>
            <a:endParaRPr u="sng">
              <a:solidFill>
                <a:schemeClr val="dk1"/>
              </a:solidFill>
            </a:endParaRPr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Real food pyramid assortment 1</a:t>
            </a:r>
            <a:endParaRPr u="sng">
              <a:solidFill>
                <a:schemeClr val="dk1"/>
              </a:solidFill>
            </a:endParaRPr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Top view real food pyramid</a:t>
            </a:r>
            <a:endParaRPr u="sng"/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Real food pyramid assortment top view</a:t>
            </a:r>
            <a:endParaRPr u="sng"/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Real food pyramid arrangement still life</a:t>
            </a:r>
            <a:endParaRPr u="sng"/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Plus-size woman eating at a restaurant alone</a:t>
            </a:r>
            <a:endParaRPr u="sng"/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Plus-size woman eating at a restaurant alone 1</a:t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521" name="Google Shape;521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22" name="Google Shape;522;p36"/>
          <p:cNvSpPr txBox="1"/>
          <p:nvPr>
            <p:ph idx="2" type="body"/>
          </p:nvPr>
        </p:nvSpPr>
        <p:spPr>
          <a:xfrm>
            <a:off x="4571900" y="1111175"/>
            <a:ext cx="38592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Plus-size female friends spending time together at a restaurant</a:t>
            </a:r>
            <a:endParaRPr u="sng"/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Side view woman with banana slices</a:t>
            </a:r>
            <a:endParaRPr u="sng"/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Close up smiley woman and man at restaurant</a:t>
            </a:r>
            <a:endParaRPr u="sng"/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Woman eating a lettuce salad</a:t>
            </a:r>
            <a:endParaRPr u="sng"/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4"/>
              </a:rPr>
              <a:t>Afro american woman eating vegan salad</a:t>
            </a:r>
            <a:endParaRPr u="sng"/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5"/>
              </a:rPr>
              <a:t>Senior woman making dish with figs in the kitchen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2000">
                <a:solidFill>
                  <a:schemeClr val="lt2"/>
                </a:solidFill>
                <a:latin typeface="Alexandria"/>
                <a:ea typeface="Alexandria"/>
                <a:cs typeface="Alexandria"/>
                <a:sym typeface="Alexandria"/>
              </a:rPr>
              <a:t>Icons</a:t>
            </a:r>
            <a:endParaRPr b="1" sz="2000">
              <a:solidFill>
                <a:schemeClr val="lt2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-2159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6"/>
              </a:rPr>
              <a:t>Icon Pack: Healthy Food | Lineal</a:t>
            </a:r>
            <a:endParaRPr b="1" sz="2000" u="sng">
              <a:solidFill>
                <a:schemeClr val="lt2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/>
          <p:nvPr>
            <p:ph idx="1" type="subTitle"/>
          </p:nvPr>
        </p:nvSpPr>
        <p:spPr>
          <a:xfrm>
            <a:off x="3346050" y="1149750"/>
            <a:ext cx="50847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</a:t>
            </a:r>
            <a:r>
              <a:rPr b="0" i="1" lang="en" u="none" strike="noStrike">
                <a:solidFill>
                  <a:srgbClr val="121512"/>
                </a:solidFill>
                <a:latin typeface="Arial"/>
                <a:ea typeface="Arial"/>
                <a:cs typeface="Arial"/>
                <a:sym typeface="Arial"/>
              </a:rPr>
              <a:t>"It is health that is real wealth and not pieces of gold and silver."</a:t>
            </a:r>
            <a:endParaRPr/>
          </a:p>
        </p:txBody>
      </p:sp>
      <p:sp>
        <p:nvSpPr>
          <p:cNvPr id="235" name="Google Shape;235;p4"/>
          <p:cNvSpPr txBox="1"/>
          <p:nvPr>
            <p:ph type="title"/>
          </p:nvPr>
        </p:nvSpPr>
        <p:spPr>
          <a:xfrm>
            <a:off x="3346100" y="3461850"/>
            <a:ext cx="5084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—Mahatma Gandhi</a:t>
            </a:r>
            <a:endParaRPr/>
          </a:p>
        </p:txBody>
      </p:sp>
      <p:cxnSp>
        <p:nvCxnSpPr>
          <p:cNvPr id="236" name="Google Shape;236;p4"/>
          <p:cNvCxnSpPr/>
          <p:nvPr/>
        </p:nvCxnSpPr>
        <p:spPr>
          <a:xfrm>
            <a:off x="5525170" y="3461846"/>
            <a:ext cx="385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7" name="Google Shape;237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38" r="1227" t="0"/>
          <a:stretch/>
        </p:blipFill>
        <p:spPr>
          <a:xfrm>
            <a:off x="0" y="-7000"/>
            <a:ext cx="33459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"/>
          <p:cNvSpPr txBox="1"/>
          <p:nvPr>
            <p:ph type="title"/>
          </p:nvPr>
        </p:nvSpPr>
        <p:spPr>
          <a:xfrm>
            <a:off x="720000" y="360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Members – Group 3</a:t>
            </a:r>
            <a:endParaRPr/>
          </a:p>
        </p:txBody>
      </p:sp>
      <p:sp>
        <p:nvSpPr>
          <p:cNvPr id="243" name="Google Shape;243;p5"/>
          <p:cNvSpPr txBox="1"/>
          <p:nvPr>
            <p:ph idx="4" type="subTitle"/>
          </p:nvPr>
        </p:nvSpPr>
        <p:spPr>
          <a:xfrm>
            <a:off x="720000" y="1229336"/>
            <a:ext cx="7704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Sunil</a:t>
            </a:r>
            <a:endParaRPr sz="2800"/>
          </a:p>
        </p:txBody>
      </p:sp>
      <p:sp>
        <p:nvSpPr>
          <p:cNvPr id="244" name="Google Shape;244;p5"/>
          <p:cNvSpPr txBox="1"/>
          <p:nvPr>
            <p:ph idx="5" type="subTitle"/>
          </p:nvPr>
        </p:nvSpPr>
        <p:spPr>
          <a:xfrm>
            <a:off x="636800" y="2098591"/>
            <a:ext cx="7704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Gabriel</a:t>
            </a:r>
            <a:endParaRPr sz="2800"/>
          </a:p>
        </p:txBody>
      </p:sp>
      <p:sp>
        <p:nvSpPr>
          <p:cNvPr id="245" name="Google Shape;245;p5"/>
          <p:cNvSpPr txBox="1"/>
          <p:nvPr>
            <p:ph idx="6" type="subTitle"/>
          </p:nvPr>
        </p:nvSpPr>
        <p:spPr>
          <a:xfrm>
            <a:off x="636800" y="3048176"/>
            <a:ext cx="7704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Janette</a:t>
            </a:r>
            <a:endParaRPr sz="2800"/>
          </a:p>
        </p:txBody>
      </p:sp>
      <p:cxnSp>
        <p:nvCxnSpPr>
          <p:cNvPr id="246" name="Google Shape;246;p5"/>
          <p:cNvCxnSpPr/>
          <p:nvPr/>
        </p:nvCxnSpPr>
        <p:spPr>
          <a:xfrm>
            <a:off x="-295822" y="2761704"/>
            <a:ext cx="591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5"/>
          <p:cNvCxnSpPr/>
          <p:nvPr/>
        </p:nvCxnSpPr>
        <p:spPr>
          <a:xfrm>
            <a:off x="-295822" y="3708436"/>
            <a:ext cx="591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5"/>
          <p:cNvCxnSpPr/>
          <p:nvPr/>
        </p:nvCxnSpPr>
        <p:spPr>
          <a:xfrm>
            <a:off x="-295822" y="1753831"/>
            <a:ext cx="591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5"/>
          <p:cNvSpPr txBox="1"/>
          <p:nvPr/>
        </p:nvSpPr>
        <p:spPr>
          <a:xfrm>
            <a:off x="720000" y="3939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i="0" lang="en" sz="28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Felipe</a:t>
            </a:r>
            <a:endParaRPr sz="2200"/>
          </a:p>
        </p:txBody>
      </p:sp>
      <p:cxnSp>
        <p:nvCxnSpPr>
          <p:cNvPr id="250" name="Google Shape;250;p5"/>
          <p:cNvCxnSpPr/>
          <p:nvPr/>
        </p:nvCxnSpPr>
        <p:spPr>
          <a:xfrm>
            <a:off x="-295822" y="4569636"/>
            <a:ext cx="591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"/>
          <p:cNvPicPr preferRelativeResize="0"/>
          <p:nvPr>
            <p:ph idx="2" type="pic"/>
          </p:nvPr>
        </p:nvPicPr>
        <p:blipFill rotWithShape="1">
          <a:blip r:embed="rId3">
            <a:alphaModFix amt="40000"/>
          </a:blip>
          <a:srcRect b="34379" l="0" r="0" t="28129"/>
          <a:stretch/>
        </p:blipFill>
        <p:spPr>
          <a:xfrm>
            <a:off x="1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"/>
          <p:cNvSpPr txBox="1"/>
          <p:nvPr>
            <p:ph type="title"/>
          </p:nvPr>
        </p:nvSpPr>
        <p:spPr>
          <a:xfrm>
            <a:off x="853103" y="1691879"/>
            <a:ext cx="5963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400">
                <a:solidFill>
                  <a:schemeClr val="dk2"/>
                </a:solidFill>
              </a:rPr>
              <a:t>Objective</a:t>
            </a:r>
            <a:endParaRPr sz="5400">
              <a:solidFill>
                <a:schemeClr val="dk2"/>
              </a:solidFill>
            </a:endParaRPr>
          </a:p>
        </p:txBody>
      </p:sp>
      <p:cxnSp>
        <p:nvCxnSpPr>
          <p:cNvPr id="257" name="Google Shape;257;p6"/>
          <p:cNvCxnSpPr/>
          <p:nvPr/>
        </p:nvCxnSpPr>
        <p:spPr>
          <a:xfrm>
            <a:off x="304175" y="2316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6"/>
          <p:cNvCxnSpPr/>
          <p:nvPr/>
        </p:nvCxnSpPr>
        <p:spPr>
          <a:xfrm>
            <a:off x="304175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6"/>
          <p:cNvSpPr txBox="1"/>
          <p:nvPr/>
        </p:nvSpPr>
        <p:spPr>
          <a:xfrm>
            <a:off x="752368" y="850079"/>
            <a:ext cx="1324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400" u="none" cap="none" strike="noStrike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rPr>
              <a:t>02</a:t>
            </a:r>
            <a:endParaRPr b="1" i="0" sz="5400" u="none" cap="none" strike="noStrike">
              <a:solidFill>
                <a:schemeClr val="dk2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038" l="1690" r="1690" t="20623"/>
          <a:stretch/>
        </p:blipFill>
        <p:spPr>
          <a:xfrm>
            <a:off x="6172704" y="1"/>
            <a:ext cx="2453711" cy="270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7"/>
          <p:cNvSpPr txBox="1"/>
          <p:nvPr>
            <p:ph type="title"/>
          </p:nvPr>
        </p:nvSpPr>
        <p:spPr>
          <a:xfrm>
            <a:off x="203721" y="1221710"/>
            <a:ext cx="60453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121512"/>
                </a:solidFill>
                <a:latin typeface="Arial"/>
                <a:ea typeface="Arial"/>
                <a:cs typeface="Arial"/>
                <a:sym typeface="Arial"/>
              </a:rPr>
              <a:t>This project aims to explore the relationship between population GDP and the cost and affordability of healthy diets, and analyze variations across different income groups.</a:t>
            </a:r>
            <a:endParaRPr b="0" sz="1800">
              <a:solidFill>
                <a:srgbClr val="1215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"/>
          <p:cNvSpPr txBox="1"/>
          <p:nvPr>
            <p:ph idx="1" type="subTitle"/>
          </p:nvPr>
        </p:nvSpPr>
        <p:spPr>
          <a:xfrm>
            <a:off x="184524" y="4636913"/>
            <a:ext cx="7993319" cy="426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200"/>
              <a:t>Note that images used on this slide have been properly obtained and reference properly made to source</a:t>
            </a:r>
            <a:endParaRPr sz="1200"/>
          </a:p>
        </p:txBody>
      </p:sp>
      <p:cxnSp>
        <p:nvCxnSpPr>
          <p:cNvPr id="267" name="Google Shape;267;p7"/>
          <p:cNvCxnSpPr/>
          <p:nvPr/>
        </p:nvCxnSpPr>
        <p:spPr>
          <a:xfrm>
            <a:off x="184524" y="4377898"/>
            <a:ext cx="469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7"/>
          <p:cNvSpPr txBox="1"/>
          <p:nvPr/>
        </p:nvSpPr>
        <p:spPr>
          <a:xfrm>
            <a:off x="184524" y="2101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Objective</a:t>
            </a:r>
            <a:endParaRPr/>
          </a:p>
        </p:txBody>
      </p:sp>
      <p:cxnSp>
        <p:nvCxnSpPr>
          <p:cNvPr id="269" name="Google Shape;269;p7"/>
          <p:cNvCxnSpPr/>
          <p:nvPr/>
        </p:nvCxnSpPr>
        <p:spPr>
          <a:xfrm>
            <a:off x="198263" y="1019336"/>
            <a:ext cx="469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0" name="Google Shape;270;p7"/>
          <p:cNvPicPr preferRelativeResize="0"/>
          <p:nvPr/>
        </p:nvPicPr>
        <p:blipFill rotWithShape="1">
          <a:blip r:embed="rId4">
            <a:alphaModFix/>
          </a:blip>
          <a:srcRect b="0" l="14355" r="33699" t="0"/>
          <a:stretch/>
        </p:blipFill>
        <p:spPr>
          <a:xfrm>
            <a:off x="6974547" y="2582334"/>
            <a:ext cx="1893831" cy="20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7"/>
          <p:cNvSpPr txBox="1"/>
          <p:nvPr/>
        </p:nvSpPr>
        <p:spPr>
          <a:xfrm>
            <a:off x="184525" y="2823599"/>
            <a:ext cx="66702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"/>
              <a:buNone/>
            </a:pPr>
            <a:r>
              <a:rPr b="0" i="0" lang="en" sz="1800" u="none" cap="none" strike="noStrike">
                <a:solidFill>
                  <a:srgbClr val="121512"/>
                </a:solidFill>
                <a:latin typeface="Arial"/>
                <a:ea typeface="Arial"/>
                <a:cs typeface="Arial"/>
                <a:sym typeface="Arial"/>
              </a:rPr>
              <a:t>Furthermore, it will investigate the correlation between these dietary </a:t>
            </a:r>
            <a:r>
              <a:rPr lang="en" sz="1800">
                <a:solidFill>
                  <a:srgbClr val="121512"/>
                </a:solidFill>
              </a:rPr>
              <a:t>choices</a:t>
            </a:r>
            <a:r>
              <a:rPr b="0" i="0" lang="en" sz="1800" u="none" cap="none" strike="noStrike">
                <a:solidFill>
                  <a:srgbClr val="121512"/>
                </a:solidFill>
                <a:latin typeface="Arial"/>
                <a:ea typeface="Arial"/>
                <a:cs typeface="Arial"/>
                <a:sym typeface="Arial"/>
              </a:rPr>
              <a:t> and obesity across different regions.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ultimate goal is to provide</a:t>
            </a:r>
            <a:r>
              <a:rPr b="0" i="0" lang="en" sz="1800" u="none" cap="none" strike="noStrike">
                <a:solidFill>
                  <a:srgbClr val="121512"/>
                </a:solidFill>
                <a:latin typeface="Arial"/>
                <a:ea typeface="Arial"/>
                <a:cs typeface="Arial"/>
                <a:sym typeface="Arial"/>
              </a:rPr>
              <a:t> insights for policymakers to promote healthier eating habits.</a:t>
            </a:r>
            <a:endParaRPr b="1" i="0" sz="3000" u="none" cap="none" strike="noStrike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8"/>
          <p:cNvPicPr preferRelativeResize="0"/>
          <p:nvPr/>
        </p:nvPicPr>
        <p:blipFill rotWithShape="1">
          <a:blip r:embed="rId3">
            <a:alphaModFix amt="40000"/>
          </a:blip>
          <a:srcRect b="0" l="6473" r="19883" t="0"/>
          <a:stretch/>
        </p:blipFill>
        <p:spPr>
          <a:xfrm>
            <a:off x="1" y="0"/>
            <a:ext cx="3524426" cy="5143500"/>
          </a:xfrm>
          <a:prstGeom prst="rect">
            <a:avLst/>
          </a:prstGeom>
          <a:noFill/>
          <a:ln>
            <a:noFill/>
          </a:ln>
          <a:effectLst>
            <a:outerShdw blurRad="609715" rotWithShape="0" algn="ctr" dir="5400000" dist="50800">
              <a:srgbClr val="000000">
                <a:alpha val="0"/>
              </a:srgbClr>
            </a:outerShdw>
          </a:effectLst>
        </p:spPr>
      </p:pic>
      <p:cxnSp>
        <p:nvCxnSpPr>
          <p:cNvPr id="277" name="Google Shape;277;p8"/>
          <p:cNvCxnSpPr/>
          <p:nvPr/>
        </p:nvCxnSpPr>
        <p:spPr>
          <a:xfrm>
            <a:off x="304175" y="4911900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8" name="Google Shape;278;p8"/>
          <p:cNvPicPr preferRelativeResize="0"/>
          <p:nvPr/>
        </p:nvPicPr>
        <p:blipFill rotWithShape="1">
          <a:blip r:embed="rId4">
            <a:alphaModFix amt="40000"/>
          </a:blip>
          <a:srcRect b="791" l="4743" r="0" t="61716"/>
          <a:stretch/>
        </p:blipFill>
        <p:spPr>
          <a:xfrm>
            <a:off x="3524425" y="0"/>
            <a:ext cx="5620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 txBox="1"/>
          <p:nvPr/>
        </p:nvSpPr>
        <p:spPr>
          <a:xfrm>
            <a:off x="4709327" y="2200192"/>
            <a:ext cx="45465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lexandria"/>
              <a:buNone/>
            </a:pPr>
            <a:r>
              <a:rPr b="1" i="0" lang="en" sz="5400" u="none" cap="none" strike="noStrike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rPr>
              <a:t>Research Questions</a:t>
            </a:r>
            <a:endParaRPr b="1" sz="5400">
              <a:solidFill>
                <a:schemeClr val="dk2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280" name="Google Shape;280;p8"/>
          <p:cNvSpPr txBox="1"/>
          <p:nvPr/>
        </p:nvSpPr>
        <p:spPr>
          <a:xfrm>
            <a:off x="3690523" y="875084"/>
            <a:ext cx="1324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400" u="none" cap="none" strike="noStrike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rPr>
              <a:t>03</a:t>
            </a:r>
            <a:endParaRPr b="1" i="0" sz="5400" u="none" cap="none" strike="noStrike">
              <a:solidFill>
                <a:schemeClr val="dk2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cxnSp>
        <p:nvCxnSpPr>
          <p:cNvPr id="281" name="Google Shape;281;p8"/>
          <p:cNvCxnSpPr/>
          <p:nvPr/>
        </p:nvCxnSpPr>
        <p:spPr>
          <a:xfrm>
            <a:off x="321164" y="266106"/>
            <a:ext cx="845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778200" y="1403175"/>
            <a:ext cx="75876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How does the affordability of healthy diets vary by income group?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0" y="1534842"/>
            <a:ext cx="81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</a:t>
            </a:r>
            <a:r>
              <a:rPr lang="en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1</a:t>
            </a:r>
            <a:endParaRPr b="0" i="0" sz="3000" u="none" cap="none" strike="noStrike">
              <a:solidFill>
                <a:schemeClr val="dk2"/>
              </a:solidFill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  <p:cxnSp>
        <p:nvCxnSpPr>
          <p:cNvPr id="289" name="Google Shape;289;p10"/>
          <p:cNvCxnSpPr/>
          <p:nvPr/>
        </p:nvCxnSpPr>
        <p:spPr>
          <a:xfrm flipH="1" rot="10800000">
            <a:off x="778200" y="2768489"/>
            <a:ext cx="72063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0"/>
          <p:cNvSpPr txBox="1"/>
          <p:nvPr/>
        </p:nvSpPr>
        <p:spPr>
          <a:xfrm>
            <a:off x="778191" y="3166461"/>
            <a:ext cx="77040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What is the relationship between </a:t>
            </a:r>
            <a:r>
              <a:rPr b="0" i="0" lang="en" sz="24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global </a:t>
            </a:r>
            <a:r>
              <a:rPr b="0" i="0" lang="en" sz="24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income levels and the cost of healthy diets</a:t>
            </a:r>
            <a:r>
              <a:rPr lang="en" sz="24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?</a:t>
            </a:r>
            <a:endParaRPr/>
          </a:p>
        </p:txBody>
      </p:sp>
      <p:sp>
        <p:nvSpPr>
          <p:cNvPr id="291" name="Google Shape;291;p10"/>
          <p:cNvSpPr txBox="1"/>
          <p:nvPr/>
        </p:nvSpPr>
        <p:spPr>
          <a:xfrm>
            <a:off x="0" y="3286829"/>
            <a:ext cx="81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</a:t>
            </a:r>
            <a:r>
              <a:rPr lang="en" sz="3000">
                <a:solidFill>
                  <a:schemeClr val="dk2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2</a:t>
            </a:r>
            <a:endParaRPr b="0" i="0" sz="3000" u="none" cap="none" strike="noStrike">
              <a:solidFill>
                <a:schemeClr val="dk2"/>
              </a:solidFill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althy Eating in America Thesis Defense by Slidesgo">
  <a:themeElements>
    <a:clrScheme name="Simple Light">
      <a:dk1>
        <a:srgbClr val="333333"/>
      </a:dk1>
      <a:lt1>
        <a:srgbClr val="F4F4F4"/>
      </a:lt1>
      <a:dk2>
        <a:srgbClr val="FCB54B"/>
      </a:dk2>
      <a:lt2>
        <a:srgbClr val="F59048"/>
      </a:lt2>
      <a:accent1>
        <a:srgbClr val="E3916E"/>
      </a:accent1>
      <a:accent2>
        <a:srgbClr val="FA93B7"/>
      </a:accent2>
      <a:accent3>
        <a:srgbClr val="E86851"/>
      </a:accent3>
      <a:accent4>
        <a:srgbClr val="7EA392"/>
      </a:accent4>
      <a:accent5>
        <a:srgbClr val="277077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